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77" r:id="rId2"/>
    <p:sldId id="260" r:id="rId3"/>
    <p:sldId id="276" r:id="rId4"/>
    <p:sldId id="278" r:id="rId5"/>
    <p:sldId id="284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4660"/>
  </p:normalViewPr>
  <p:slideViewPr>
    <p:cSldViewPr>
      <p:cViewPr varScale="1">
        <p:scale>
          <a:sx n="116" d="100"/>
          <a:sy n="116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114D-EE77-47C5-B38B-4F41E2B32229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F23B-F31A-4563-8AE8-AC58EE045F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69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EF23B-F31A-4563-8AE8-AC58EE045F2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8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4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7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29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6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4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60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07.09.2019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2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17B01-FD1A-4D99-9A4F-AE7659407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390" y="4797152"/>
            <a:ext cx="7475220" cy="962448"/>
          </a:xfrm>
        </p:spPr>
        <p:txBody>
          <a:bodyPr>
            <a:normAutofit fontScale="90000"/>
          </a:bodyPr>
          <a:lstStyle/>
          <a:p>
            <a:r>
              <a:rPr lang="cs-CZ" sz="4400" dirty="0" err="1">
                <a:solidFill>
                  <a:srgbClr val="C00000"/>
                </a:solidFill>
              </a:rPr>
              <a:t>Tomorrow</a:t>
            </a:r>
            <a:r>
              <a:rPr lang="cs-CZ" sz="4400" dirty="0">
                <a:solidFill>
                  <a:srgbClr val="C00000"/>
                </a:solidFill>
              </a:rPr>
              <a:t> </a:t>
            </a:r>
            <a:r>
              <a:rPr lang="cs-CZ" sz="4400" dirty="0" err="1">
                <a:solidFill>
                  <a:srgbClr val="C00000"/>
                </a:solidFill>
              </a:rPr>
              <a:t>Is</a:t>
            </a:r>
            <a:r>
              <a:rPr lang="cs-CZ" sz="4400" dirty="0">
                <a:solidFill>
                  <a:srgbClr val="C00000"/>
                </a:solidFill>
              </a:rPr>
              <a:t> on </a:t>
            </a:r>
            <a:r>
              <a:rPr lang="cs-CZ" sz="4400" dirty="0" err="1">
                <a:solidFill>
                  <a:srgbClr val="C00000"/>
                </a:solidFill>
              </a:rPr>
              <a:t>Our</a:t>
            </a:r>
            <a:r>
              <a:rPr lang="cs-CZ" sz="4400" dirty="0">
                <a:solidFill>
                  <a:srgbClr val="C00000"/>
                </a:solidFill>
              </a:rPr>
              <a:t> </a:t>
            </a:r>
            <a:r>
              <a:rPr lang="cs-CZ" sz="4400" dirty="0" err="1">
                <a:solidFill>
                  <a:srgbClr val="C00000"/>
                </a:solidFill>
              </a:rPr>
              <a:t>Hands</a:t>
            </a:r>
            <a:br>
              <a:rPr lang="cs-CZ" sz="4400" dirty="0">
                <a:solidFill>
                  <a:srgbClr val="C00000"/>
                </a:solidFill>
              </a:rPr>
            </a:br>
            <a:br>
              <a:rPr lang="cs-CZ" sz="4400" dirty="0">
                <a:solidFill>
                  <a:srgbClr val="C00000"/>
                </a:solidFill>
              </a:rPr>
            </a:br>
            <a:r>
              <a:rPr lang="cs-CZ" sz="5300" dirty="0" err="1">
                <a:solidFill>
                  <a:srgbClr val="002060"/>
                </a:solidFill>
              </a:rPr>
              <a:t>Plants</a:t>
            </a:r>
            <a:r>
              <a:rPr lang="cs-CZ" sz="5300" dirty="0">
                <a:solidFill>
                  <a:srgbClr val="002060"/>
                </a:solidFill>
              </a:rPr>
              <a:t> in </a:t>
            </a:r>
            <a:r>
              <a:rPr lang="cs-CZ" sz="5300" dirty="0" err="1">
                <a:solidFill>
                  <a:srgbClr val="002060"/>
                </a:solidFill>
              </a:rPr>
              <a:t>our</a:t>
            </a:r>
            <a:r>
              <a:rPr lang="cs-CZ" sz="5300" dirty="0">
                <a:solidFill>
                  <a:srgbClr val="002060"/>
                </a:solidFill>
              </a:rPr>
              <a:t> Region</a:t>
            </a:r>
            <a:br>
              <a:rPr lang="cs-CZ" sz="5300" dirty="0">
                <a:solidFill>
                  <a:srgbClr val="002060"/>
                </a:solidFill>
              </a:rPr>
            </a:br>
            <a:br>
              <a:rPr lang="cs-CZ" sz="8000" dirty="0">
                <a:solidFill>
                  <a:srgbClr val="00B050"/>
                </a:solidFill>
              </a:rPr>
            </a:br>
            <a:br>
              <a:rPr lang="cs-CZ" sz="8000" dirty="0">
                <a:solidFill>
                  <a:srgbClr val="00B050"/>
                </a:solidFill>
              </a:rPr>
            </a:br>
            <a:r>
              <a:rPr lang="cs-CZ" sz="3100" dirty="0">
                <a:solidFill>
                  <a:srgbClr val="002060"/>
                </a:solidFill>
              </a:rPr>
              <a:t>By Veronika  </a:t>
            </a:r>
            <a:r>
              <a:rPr lang="cs-CZ" sz="3100" dirty="0" err="1">
                <a:solidFill>
                  <a:srgbClr val="002060"/>
                </a:solidFill>
              </a:rPr>
              <a:t>from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zamberk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br>
              <a:rPr lang="cs-CZ" sz="3100" dirty="0">
                <a:solidFill>
                  <a:srgbClr val="002060"/>
                </a:solidFill>
              </a:rPr>
            </a:br>
            <a:r>
              <a:rPr lang="cs-CZ" sz="3100" dirty="0">
                <a:solidFill>
                  <a:srgbClr val="002060"/>
                </a:solidFill>
              </a:rPr>
              <a:t>Czech Republic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11C720E-9965-437C-8649-AA7A86A279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47070" cy="6625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36A18F-832A-44C6-A2C0-89BF3C60E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41226"/>
            <a:ext cx="1296144" cy="17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&amp;Zcaron;amberk na map&amp;ecaron; Evr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32" y="1919410"/>
            <a:ext cx="2952328" cy="208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&amp;ccaron;eská republika mapa ev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50406"/>
            <a:ext cx="4608512" cy="2238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EE4B9ECC-A105-431C-B0D7-31D65430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29448"/>
            <a:ext cx="5832648" cy="1356360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Žamberk Czech Republic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FBA66A-2B6F-4617-A997-B38EF8E4A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0" y="1455143"/>
            <a:ext cx="5472608" cy="23477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24D1EF1-4419-43B7-AD1C-D8B7DDFE8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7" y="4005064"/>
            <a:ext cx="4139952" cy="24839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E60F21-2421-47C0-A2DD-D46B91F5356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68" y="322521"/>
            <a:ext cx="1524000" cy="1524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72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CAC5B-A99E-4807-821B-B013BF64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3531"/>
            <a:ext cx="8064896" cy="1356360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B050"/>
                </a:solidFill>
              </a:rPr>
              <a:t>Typical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wild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Plants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near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the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Fields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around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Zamberk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pic>
        <p:nvPicPr>
          <p:cNvPr id="5" name="Obrázek 4" descr="Obsah obrázku tráva, exteriér, pole, rostlina&#10;&#10;Popis byl vytvořen automaticky">
            <a:extLst>
              <a:ext uri="{FF2B5EF4-FFF2-40B4-BE49-F238E27FC236}">
                <a16:creationId xmlns:a16="http://schemas.microsoft.com/office/drawing/2014/main" id="{70EE5759-C55C-4468-986A-3E70C3A8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03" y="1835429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7CF3B111-F7C0-4A69-AA7A-FAB788BC5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6" y="1835429"/>
            <a:ext cx="2465500" cy="328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Obsah obrázku žlutá, rostlina, květina, tráva&#10;&#10;Popis byl vytvořen automaticky">
            <a:extLst>
              <a:ext uri="{FF2B5EF4-FFF2-40B4-BE49-F238E27FC236}">
                <a16:creationId xmlns:a16="http://schemas.microsoft.com/office/drawing/2014/main" id="{7BB55CBA-E52D-413A-8BE1-8044F7FDC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79" y="1843301"/>
            <a:ext cx="2465500" cy="328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E662667-52E2-4A57-8A31-E2E627F50EE6}"/>
              </a:ext>
            </a:extLst>
          </p:cNvPr>
          <p:cNvSpPr txBox="1"/>
          <p:nvPr/>
        </p:nvSpPr>
        <p:spPr>
          <a:xfrm>
            <a:off x="265918" y="5746229"/>
            <a:ext cx="5186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Chrpa luční/</a:t>
            </a:r>
            <a:r>
              <a:rPr lang="cs-CZ" sz="4000" b="1" dirty="0" err="1">
                <a:solidFill>
                  <a:srgbClr val="00B0F0"/>
                </a:solidFill>
              </a:rPr>
              <a:t>cornflower</a:t>
            </a:r>
            <a:endParaRPr lang="cs-CZ" sz="4000" b="1" dirty="0">
              <a:solidFill>
                <a:srgbClr val="00B0F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B9E034-8DF9-4886-93EE-5F014999F958}"/>
              </a:ext>
            </a:extLst>
          </p:cNvPr>
          <p:cNvSpPr txBox="1"/>
          <p:nvPr/>
        </p:nvSpPr>
        <p:spPr>
          <a:xfrm>
            <a:off x="4017456" y="5146198"/>
            <a:ext cx="4860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Pampeliška / </a:t>
            </a:r>
            <a:r>
              <a:rPr lang="cs-CZ" sz="3600" b="1" dirty="0" err="1">
                <a:solidFill>
                  <a:srgbClr val="00B0F0"/>
                </a:solidFill>
              </a:rPr>
              <a:t>dandelion</a:t>
            </a:r>
            <a:endParaRPr lang="cs-CZ" sz="3600" b="1" dirty="0">
              <a:solidFill>
                <a:srgbClr val="00B0F0"/>
              </a:solidFill>
            </a:endParaRPr>
          </a:p>
          <a:p>
            <a:r>
              <a:rPr lang="cs-CZ" sz="3600" b="1" dirty="0">
                <a:solidFill>
                  <a:srgbClr val="00B0F0"/>
                </a:solidFill>
              </a:rPr>
              <a:t>                          </a:t>
            </a:r>
            <a:r>
              <a:rPr lang="cs-CZ" sz="3600" b="1" dirty="0" err="1">
                <a:solidFill>
                  <a:schemeClr val="accent3"/>
                </a:solidFill>
              </a:rPr>
              <a:t>dendylajen</a:t>
            </a:r>
            <a:endParaRPr lang="cs-CZ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5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CAC5B-A99E-4807-821B-B013BF64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928992" cy="1356360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B050"/>
                </a:solidFill>
              </a:rPr>
              <a:t>Typical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Plants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close</a:t>
            </a:r>
            <a:r>
              <a:rPr lang="cs-CZ" sz="3200" b="1" dirty="0">
                <a:solidFill>
                  <a:srgbClr val="00B050"/>
                </a:solidFill>
              </a:rPr>
              <a:t> to </a:t>
            </a:r>
            <a:r>
              <a:rPr lang="cs-CZ" sz="3200" b="1" dirty="0" err="1">
                <a:solidFill>
                  <a:srgbClr val="00B050"/>
                </a:solidFill>
              </a:rPr>
              <a:t>the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Fields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around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Zamberk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8" name="Obrázek 7" descr="Obsah obrázku tráva, exteriér, rostlina&#10;&#10;Popis byl vytvořen automaticky">
            <a:extLst>
              <a:ext uri="{FF2B5EF4-FFF2-40B4-BE49-F238E27FC236}">
                <a16:creationId xmlns:a16="http://schemas.microsoft.com/office/drawing/2014/main" id="{C33214B3-1DCA-4297-8536-178A2BAAC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9" y="3223823"/>
            <a:ext cx="3037968" cy="227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9363F719-23F8-4DA9-B5A0-C6C39D1CE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3" y="3380651"/>
            <a:ext cx="2928292" cy="219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 descr="Obsah obrázku exteriér, obloha, tráva, rostlina&#10;&#10;Popis byl vytvořen automaticky">
            <a:extLst>
              <a:ext uri="{FF2B5EF4-FFF2-40B4-BE49-F238E27FC236}">
                <a16:creationId xmlns:a16="http://schemas.microsoft.com/office/drawing/2014/main" id="{DC6A3C83-DE42-483A-9226-E880AAC63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2" y="1335558"/>
            <a:ext cx="3222993" cy="241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47B63FF-FE41-414F-A7E7-7FAF6B1E3B45}"/>
              </a:ext>
            </a:extLst>
          </p:cNvPr>
          <p:cNvSpPr txBox="1"/>
          <p:nvPr/>
        </p:nvSpPr>
        <p:spPr>
          <a:xfrm>
            <a:off x="304249" y="5805264"/>
            <a:ext cx="327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Krvavec toten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4B33258-EC1A-4121-86B0-5F386DE6CD92}"/>
              </a:ext>
            </a:extLst>
          </p:cNvPr>
          <p:cNvSpPr txBox="1"/>
          <p:nvPr/>
        </p:nvSpPr>
        <p:spPr>
          <a:xfrm>
            <a:off x="3527389" y="5415958"/>
            <a:ext cx="5483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00B050"/>
                </a:solidFill>
              </a:rPr>
              <a:t>Kakost luční / </a:t>
            </a:r>
            <a:r>
              <a:rPr lang="cs-CZ" sz="4000" b="1" dirty="0" err="1">
                <a:solidFill>
                  <a:srgbClr val="00B0F0"/>
                </a:solidFill>
              </a:rPr>
              <a:t>cranesbell</a:t>
            </a:r>
            <a:endParaRPr lang="cs-CZ" sz="4000" b="1" dirty="0">
              <a:solidFill>
                <a:srgbClr val="00B0F0"/>
              </a:solidFill>
            </a:endParaRPr>
          </a:p>
          <a:p>
            <a:endParaRPr lang="cs-CZ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2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CAC5B-A99E-4807-821B-B013BF64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09600"/>
            <a:ext cx="8856984" cy="1356360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B050"/>
                </a:solidFill>
              </a:rPr>
              <a:t>Typical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Plants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close</a:t>
            </a:r>
            <a:r>
              <a:rPr lang="cs-CZ" sz="3200" b="1" dirty="0">
                <a:solidFill>
                  <a:srgbClr val="00B050"/>
                </a:solidFill>
              </a:rPr>
              <a:t> to </a:t>
            </a:r>
            <a:r>
              <a:rPr lang="cs-CZ" sz="3200" b="1" dirty="0" err="1">
                <a:solidFill>
                  <a:srgbClr val="00B050"/>
                </a:solidFill>
              </a:rPr>
              <a:t>the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Fields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around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Zamberk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6" name="Obrázek 5" descr="Obsah obrázku tráva, exteriér, obloha, pole&#10;&#10;Popis byl vytvořen automaticky">
            <a:extLst>
              <a:ext uri="{FF2B5EF4-FFF2-40B4-BE49-F238E27FC236}">
                <a16:creationId xmlns:a16="http://schemas.microsoft.com/office/drawing/2014/main" id="{F85ACEAC-0997-487B-ACFE-06CBF7F8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62" y="1484784"/>
            <a:ext cx="2796284" cy="2097213"/>
          </a:xfrm>
          <a:prstGeom prst="rect">
            <a:avLst/>
          </a:prstGeom>
        </p:spPr>
      </p:pic>
      <p:pic>
        <p:nvPicPr>
          <p:cNvPr id="7" name="Obrázek 6" descr="Obsah obrázku květina, rostlina, exteriér, váza&#10;&#10;Popis byl vytvořen automaticky">
            <a:extLst>
              <a:ext uri="{FF2B5EF4-FFF2-40B4-BE49-F238E27FC236}">
                <a16:creationId xmlns:a16="http://schemas.microsoft.com/office/drawing/2014/main" id="{BB2C1D7A-F399-45C3-81B8-BF0A65635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50" y="3464848"/>
            <a:ext cx="2915816" cy="2186862"/>
          </a:xfrm>
          <a:prstGeom prst="rect">
            <a:avLst/>
          </a:prstGeom>
        </p:spPr>
      </p:pic>
      <p:pic>
        <p:nvPicPr>
          <p:cNvPr id="14" name="Obrázek 13" descr="Obsah obrázku tráva, květina, žlutá, exteriér&#10;&#10;Popis byl vytvořen automaticky">
            <a:extLst>
              <a:ext uri="{FF2B5EF4-FFF2-40B4-BE49-F238E27FC236}">
                <a16:creationId xmlns:a16="http://schemas.microsoft.com/office/drawing/2014/main" id="{C8A6633B-1E91-405A-9FC4-997F76690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8" y="3464848"/>
            <a:ext cx="2915816" cy="218686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20BAC89-2631-4CB0-8539-AA85E1A3029C}"/>
              </a:ext>
            </a:extLst>
          </p:cNvPr>
          <p:cNvSpPr txBox="1"/>
          <p:nvPr/>
        </p:nvSpPr>
        <p:spPr>
          <a:xfrm>
            <a:off x="395028" y="5425479"/>
            <a:ext cx="4025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Rmen / </a:t>
            </a:r>
            <a:r>
              <a:rPr lang="cs-CZ" sz="4000" b="1" dirty="0" err="1">
                <a:solidFill>
                  <a:srgbClr val="00B0F0"/>
                </a:solidFill>
              </a:rPr>
              <a:t>camomile</a:t>
            </a:r>
            <a:endParaRPr lang="cs-CZ" sz="4000" b="1" dirty="0">
              <a:solidFill>
                <a:srgbClr val="00B0F0"/>
              </a:solidFill>
            </a:endParaRPr>
          </a:p>
          <a:p>
            <a:r>
              <a:rPr lang="cs-CZ" sz="4000" b="1" dirty="0">
                <a:solidFill>
                  <a:schemeClr val="accent3"/>
                </a:solidFill>
              </a:rPr>
              <a:t>                </a:t>
            </a:r>
            <a:r>
              <a:rPr lang="cs-CZ" sz="4000" b="1" dirty="0" err="1">
                <a:solidFill>
                  <a:schemeClr val="accent3"/>
                </a:solidFill>
              </a:rPr>
              <a:t>kemem</a:t>
            </a:r>
            <a:r>
              <a:rPr lang="cs-CZ" sz="4000" b="1" u="sng" dirty="0" err="1">
                <a:solidFill>
                  <a:schemeClr val="accent3"/>
                </a:solidFill>
              </a:rPr>
              <a:t>a</a:t>
            </a:r>
            <a:r>
              <a:rPr lang="cs-CZ" sz="4000" b="1" dirty="0" err="1">
                <a:solidFill>
                  <a:schemeClr val="accent3"/>
                </a:solidFill>
              </a:rPr>
              <a:t>jl</a:t>
            </a:r>
            <a:endParaRPr lang="cs-CZ" sz="4000" b="1" dirty="0">
              <a:solidFill>
                <a:schemeClr val="accent3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343D82-EBE3-455F-B066-53AB08085376}"/>
              </a:ext>
            </a:extLst>
          </p:cNvPr>
          <p:cNvSpPr txBox="1"/>
          <p:nvPr/>
        </p:nvSpPr>
        <p:spPr>
          <a:xfrm>
            <a:off x="6084168" y="5733256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00B050"/>
                </a:solidFill>
              </a:rPr>
              <a:t>Lnice květel</a:t>
            </a:r>
          </a:p>
        </p:txBody>
      </p:sp>
    </p:spTree>
    <p:extLst>
      <p:ext uri="{BB962C8B-B14F-4D97-AF65-F5344CB8AC3E}">
        <p14:creationId xmlns:p14="http://schemas.microsoft.com/office/powerpoint/2010/main" val="198704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CAC5B-A99E-4807-821B-B013BF64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09600"/>
            <a:ext cx="8856984" cy="1356360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B050"/>
                </a:solidFill>
              </a:rPr>
              <a:t>Typical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Plants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close</a:t>
            </a:r>
            <a:r>
              <a:rPr lang="cs-CZ" sz="3200" b="1" dirty="0">
                <a:solidFill>
                  <a:srgbClr val="00B050"/>
                </a:solidFill>
              </a:rPr>
              <a:t> to </a:t>
            </a:r>
            <a:r>
              <a:rPr lang="cs-CZ" sz="3200" b="1" dirty="0" err="1">
                <a:solidFill>
                  <a:srgbClr val="00B050"/>
                </a:solidFill>
              </a:rPr>
              <a:t>the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Fields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around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 err="1">
                <a:solidFill>
                  <a:srgbClr val="00B050"/>
                </a:solidFill>
              </a:rPr>
              <a:t>Zamberk</a:t>
            </a:r>
            <a:endParaRPr lang="cs-CZ" sz="3200" b="1" dirty="0">
              <a:solidFill>
                <a:srgbClr val="00B050"/>
              </a:solidFill>
            </a:endParaRPr>
          </a:p>
        </p:txBody>
      </p:sp>
      <p:pic>
        <p:nvPicPr>
          <p:cNvPr id="4" name="Obrázek 3" descr="Obsah obrázku exteriér, obloha, tráva, strom&#10;&#10;Popis byl vytvořen automaticky">
            <a:extLst>
              <a:ext uri="{FF2B5EF4-FFF2-40B4-BE49-F238E27FC236}">
                <a16:creationId xmlns:a16="http://schemas.microsoft.com/office/drawing/2014/main" id="{4E02C717-503A-4FC2-A16F-3D31DC52D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9" y="3638246"/>
            <a:ext cx="2843808" cy="2132856"/>
          </a:xfrm>
          <a:prstGeom prst="rect">
            <a:avLst/>
          </a:prstGeom>
        </p:spPr>
      </p:pic>
      <p:pic>
        <p:nvPicPr>
          <p:cNvPr id="10" name="Obrázek 9" descr="Obsah obrázku rostlina, tráva, exteriér&#10;&#10;Popis byl vytvořen automaticky">
            <a:extLst>
              <a:ext uri="{FF2B5EF4-FFF2-40B4-BE49-F238E27FC236}">
                <a16:creationId xmlns:a16="http://schemas.microsoft.com/office/drawing/2014/main" id="{E9DE9471-46DD-442E-A35E-6EF66EFF5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38" y="1462383"/>
            <a:ext cx="2581724" cy="1936293"/>
          </a:xfrm>
          <a:prstGeom prst="rect">
            <a:avLst/>
          </a:prstGeom>
        </p:spPr>
      </p:pic>
      <p:pic>
        <p:nvPicPr>
          <p:cNvPr id="12" name="Obrázek 11" descr="Obsah obrázku tráva, rostlina, květina, exteriér&#10;&#10;Popis byl vytvořen automaticky">
            <a:extLst>
              <a:ext uri="{FF2B5EF4-FFF2-40B4-BE49-F238E27FC236}">
                <a16:creationId xmlns:a16="http://schemas.microsoft.com/office/drawing/2014/main" id="{FDB4D05D-8EAB-4894-9181-B3BC9A514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843808" cy="21328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EDE460-1ECA-4BAD-A15D-D6F93F768077}"/>
              </a:ext>
            </a:extLst>
          </p:cNvPr>
          <p:cNvSpPr txBox="1"/>
          <p:nvPr/>
        </p:nvSpPr>
        <p:spPr>
          <a:xfrm>
            <a:off x="302874" y="5949280"/>
            <a:ext cx="4336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Bodlák/ </a:t>
            </a:r>
            <a:r>
              <a:rPr lang="cs-CZ" sz="4000" b="1" dirty="0" err="1">
                <a:solidFill>
                  <a:srgbClr val="00B0F0"/>
                </a:solidFill>
              </a:rPr>
              <a:t>thistle</a:t>
            </a:r>
            <a:r>
              <a:rPr lang="cs-CZ" sz="4000" b="1" dirty="0">
                <a:solidFill>
                  <a:srgbClr val="00B0F0"/>
                </a:solidFill>
              </a:rPr>
              <a:t> </a:t>
            </a:r>
            <a:r>
              <a:rPr lang="cs-CZ" sz="4000" b="1" dirty="0" err="1">
                <a:solidFill>
                  <a:schemeClr val="accent3"/>
                </a:solidFill>
              </a:rPr>
              <a:t>sysl</a:t>
            </a:r>
            <a:endParaRPr lang="cs-CZ" sz="4000" b="1" dirty="0">
              <a:solidFill>
                <a:schemeClr val="accent3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ADDC89-A04F-4ADA-9912-2F8E26D6BAFF}"/>
              </a:ext>
            </a:extLst>
          </p:cNvPr>
          <p:cNvSpPr txBox="1"/>
          <p:nvPr/>
        </p:nvSpPr>
        <p:spPr>
          <a:xfrm>
            <a:off x="2483768" y="3284303"/>
            <a:ext cx="47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Kopřiva / </a:t>
            </a:r>
            <a:r>
              <a:rPr lang="cs-CZ" sz="4000" b="1" dirty="0" err="1">
                <a:solidFill>
                  <a:srgbClr val="00B0F0"/>
                </a:solidFill>
              </a:rPr>
              <a:t>nettle</a:t>
            </a:r>
            <a:r>
              <a:rPr lang="cs-CZ" sz="4000" b="1" dirty="0">
                <a:solidFill>
                  <a:srgbClr val="00B0F0"/>
                </a:solidFill>
              </a:rPr>
              <a:t> </a:t>
            </a:r>
            <a:r>
              <a:rPr lang="cs-CZ" sz="4000" b="1" dirty="0" err="1">
                <a:solidFill>
                  <a:schemeClr val="accent3"/>
                </a:solidFill>
              </a:rPr>
              <a:t>netl</a:t>
            </a:r>
            <a:endParaRPr lang="cs-CZ" sz="4000" b="1" dirty="0">
              <a:solidFill>
                <a:schemeClr val="accent3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3824F0-3C51-49B5-AE25-43318949AF58}"/>
              </a:ext>
            </a:extLst>
          </p:cNvPr>
          <p:cNvSpPr txBox="1"/>
          <p:nvPr/>
        </p:nvSpPr>
        <p:spPr>
          <a:xfrm>
            <a:off x="4867383" y="5961471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00B050"/>
                </a:solidFill>
              </a:rPr>
              <a:t>Jestřábník obecný</a:t>
            </a:r>
          </a:p>
        </p:txBody>
      </p:sp>
    </p:spTree>
    <p:extLst>
      <p:ext uri="{BB962C8B-B14F-4D97-AF65-F5344CB8AC3E}">
        <p14:creationId xmlns:p14="http://schemas.microsoft.com/office/powerpoint/2010/main" val="300946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m, exteriér, zelená, ovoce&#10;&#10;Popis byl vytvořen automaticky">
            <a:extLst>
              <a:ext uri="{FF2B5EF4-FFF2-40B4-BE49-F238E27FC236}">
                <a16:creationId xmlns:a16="http://schemas.microsoft.com/office/drawing/2014/main" id="{9CA4F6C9-1EE5-4A71-B840-722EED73F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0" y="1196750"/>
            <a:ext cx="2619375" cy="1743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C691D90-7E69-44E0-9983-23C034C1FA8F}"/>
              </a:ext>
            </a:extLst>
          </p:cNvPr>
          <p:cNvSpPr txBox="1"/>
          <p:nvPr/>
        </p:nvSpPr>
        <p:spPr>
          <a:xfrm>
            <a:off x="2051720" y="188640"/>
            <a:ext cx="515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>
                <a:solidFill>
                  <a:srgbClr val="00B050"/>
                </a:solidFill>
              </a:rPr>
              <a:t>Our</a:t>
            </a:r>
            <a:r>
              <a:rPr lang="cs-CZ" sz="4800" b="1" dirty="0">
                <a:solidFill>
                  <a:srgbClr val="00B050"/>
                </a:solidFill>
              </a:rPr>
              <a:t> </a:t>
            </a:r>
            <a:r>
              <a:rPr lang="cs-CZ" sz="4800" b="1" dirty="0" err="1">
                <a:solidFill>
                  <a:srgbClr val="00B050"/>
                </a:solidFill>
              </a:rPr>
              <a:t>farmers</a:t>
            </a:r>
            <a:r>
              <a:rPr lang="cs-CZ" sz="4800" b="1" dirty="0">
                <a:solidFill>
                  <a:srgbClr val="00B050"/>
                </a:solidFill>
              </a:rPr>
              <a:t> </a:t>
            </a:r>
            <a:r>
              <a:rPr lang="cs-CZ" sz="4800" b="1" dirty="0" err="1">
                <a:solidFill>
                  <a:srgbClr val="00B050"/>
                </a:solidFill>
              </a:rPr>
              <a:t>grow</a:t>
            </a:r>
            <a:r>
              <a:rPr lang="cs-CZ" sz="4800" b="1" dirty="0">
                <a:solidFill>
                  <a:srgbClr val="00B050"/>
                </a:solidFill>
              </a:rPr>
              <a:t> 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442732-2144-46C0-B308-DC0D77373B13}"/>
              </a:ext>
            </a:extLst>
          </p:cNvPr>
          <p:cNvSpPr txBox="1"/>
          <p:nvPr/>
        </p:nvSpPr>
        <p:spPr>
          <a:xfrm>
            <a:off x="1043608" y="2772213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corn</a:t>
            </a:r>
            <a:endParaRPr lang="cs-CZ" sz="4000" b="1" dirty="0"/>
          </a:p>
        </p:txBody>
      </p:sp>
      <p:pic>
        <p:nvPicPr>
          <p:cNvPr id="11" name="Obrázek 10" descr="Obsah obrázku tráva, země, exteriér&#10;&#10;Popis byl vytvořen automaticky">
            <a:extLst>
              <a:ext uri="{FF2B5EF4-FFF2-40B4-BE49-F238E27FC236}">
                <a16:creationId xmlns:a16="http://schemas.microsoft.com/office/drawing/2014/main" id="{98D71246-316F-471D-BFCC-CE5D4A28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61" y="1196751"/>
            <a:ext cx="2619375" cy="17430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064C13-3270-4458-8C4F-967B413806C7}"/>
              </a:ext>
            </a:extLst>
          </p:cNvPr>
          <p:cNvSpPr txBox="1"/>
          <p:nvPr/>
        </p:nvSpPr>
        <p:spPr>
          <a:xfrm>
            <a:off x="3488209" y="2790800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potatoes</a:t>
            </a:r>
            <a:endParaRPr lang="cs-CZ" sz="4000" b="1" dirty="0"/>
          </a:p>
        </p:txBody>
      </p:sp>
      <p:pic>
        <p:nvPicPr>
          <p:cNvPr id="14" name="Obrázek 13" descr="Obsah obrázku strom, rajče, exteriér&#10;&#10;Popis byl vytvořen automaticky">
            <a:extLst>
              <a:ext uri="{FF2B5EF4-FFF2-40B4-BE49-F238E27FC236}">
                <a16:creationId xmlns:a16="http://schemas.microsoft.com/office/drawing/2014/main" id="{D754E5D3-B7E8-4ACE-BF8A-04301BAFA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79" y="1196749"/>
            <a:ext cx="2619375" cy="174307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BD234B-790D-4C49-9B2E-8BCE53772221}"/>
              </a:ext>
            </a:extLst>
          </p:cNvPr>
          <p:cNvSpPr txBox="1"/>
          <p:nvPr/>
        </p:nvSpPr>
        <p:spPr>
          <a:xfrm>
            <a:off x="6432282" y="2790800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tomatoes</a:t>
            </a:r>
            <a:endParaRPr lang="cs-CZ" sz="4000" b="1" dirty="0"/>
          </a:p>
        </p:txBody>
      </p:sp>
      <p:pic>
        <p:nvPicPr>
          <p:cNvPr id="17" name="Obrázek 16" descr="Obsah obrázku zelenina, zelí, exteriér, zelená&#10;&#10;Popis byl vytvořen automaticky">
            <a:extLst>
              <a:ext uri="{FF2B5EF4-FFF2-40B4-BE49-F238E27FC236}">
                <a16:creationId xmlns:a16="http://schemas.microsoft.com/office/drawing/2014/main" id="{73166A1D-693F-402D-BA13-3B842EE4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" y="3717032"/>
            <a:ext cx="2466975" cy="184785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829739B-9ADA-422B-93C2-F99207933636}"/>
              </a:ext>
            </a:extLst>
          </p:cNvPr>
          <p:cNvSpPr txBox="1"/>
          <p:nvPr/>
        </p:nvSpPr>
        <p:spPr>
          <a:xfrm>
            <a:off x="611560" y="5877272"/>
            <a:ext cx="2055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cabbage</a:t>
            </a:r>
            <a:endParaRPr lang="cs-CZ" sz="4000" b="1" dirty="0"/>
          </a:p>
        </p:txBody>
      </p:sp>
      <p:pic>
        <p:nvPicPr>
          <p:cNvPr id="1026" name="Picture 2" descr="Výsledek obrázku pro cucumber plants">
            <a:extLst>
              <a:ext uri="{FF2B5EF4-FFF2-40B4-BE49-F238E27FC236}">
                <a16:creationId xmlns:a16="http://schemas.microsoft.com/office/drawing/2014/main" id="{BF90B4DB-8A5D-4F50-9EC1-36C1B2A9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06" y="3717033"/>
            <a:ext cx="277682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42BE8CD-ED20-4744-A247-C75912ADFF84}"/>
              </a:ext>
            </a:extLst>
          </p:cNvPr>
          <p:cNvSpPr txBox="1"/>
          <p:nvPr/>
        </p:nvSpPr>
        <p:spPr>
          <a:xfrm>
            <a:off x="3286237" y="5843749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cucumbers</a:t>
            </a:r>
            <a:endParaRPr lang="cs-CZ" sz="4000" b="1" dirty="0"/>
          </a:p>
        </p:txBody>
      </p:sp>
      <p:pic>
        <p:nvPicPr>
          <p:cNvPr id="21" name="Obrázek 20" descr="Obsah obrázku rostlina, jídlo&#10;&#10;Popis byl vytvořen automaticky">
            <a:extLst>
              <a:ext uri="{FF2B5EF4-FFF2-40B4-BE49-F238E27FC236}">
                <a16:creationId xmlns:a16="http://schemas.microsoft.com/office/drawing/2014/main" id="{6E57C0F1-F576-42B6-84A9-A73D0C745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79" y="3713093"/>
            <a:ext cx="2781315" cy="1850839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8A9BC48C-6297-4774-ABE0-3705B04D0D21}"/>
              </a:ext>
            </a:extLst>
          </p:cNvPr>
          <p:cNvSpPr txBox="1"/>
          <p:nvPr/>
        </p:nvSpPr>
        <p:spPr>
          <a:xfrm>
            <a:off x="6759294" y="5841045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/>
              <a:t>onions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48748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5DA9-978B-4E0A-8E9B-555BC8D9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2656"/>
            <a:ext cx="5226918" cy="875184"/>
          </a:xfrm>
        </p:spPr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Our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farmers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also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grow</a:t>
            </a:r>
            <a:r>
              <a:rPr lang="cs-CZ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5" name="Obrázek 4" descr="Obsah obrázku tráva, rostlina&#10;&#10;Popis byl vytvořen automaticky">
            <a:extLst>
              <a:ext uri="{FF2B5EF4-FFF2-40B4-BE49-F238E27FC236}">
                <a16:creationId xmlns:a16="http://schemas.microsoft.com/office/drawing/2014/main" id="{FE91522A-A9BC-4190-8590-F60A224C7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3" y="1134473"/>
            <a:ext cx="2466975" cy="1847850"/>
          </a:xfrm>
          <a:prstGeom prst="rect">
            <a:avLst/>
          </a:prstGeom>
        </p:spPr>
      </p:pic>
      <p:pic>
        <p:nvPicPr>
          <p:cNvPr id="12" name="Obrázek 11" descr="Obsah obrázku rostlina, tráva&#10;&#10;Popis byl vytvořen automaticky">
            <a:extLst>
              <a:ext uri="{FF2B5EF4-FFF2-40B4-BE49-F238E27FC236}">
                <a16:creationId xmlns:a16="http://schemas.microsoft.com/office/drawing/2014/main" id="{D14476BC-B0F0-464D-8336-D2A8B7736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85498"/>
            <a:ext cx="2783079" cy="1876549"/>
          </a:xfrm>
          <a:prstGeom prst="rect">
            <a:avLst/>
          </a:prstGeom>
        </p:spPr>
      </p:pic>
      <p:pic>
        <p:nvPicPr>
          <p:cNvPr id="2050" name="Picture 2" descr="Výsledek obrázku pro barley plants">
            <a:extLst>
              <a:ext uri="{FF2B5EF4-FFF2-40B4-BE49-F238E27FC236}">
                <a16:creationId xmlns:a16="http://schemas.microsoft.com/office/drawing/2014/main" id="{B1F3019A-B7B4-4F25-94EB-FE498D73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2" y="1207840"/>
            <a:ext cx="2796914" cy="18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tráva, exteriér, rostlina, zelená&#10;&#10;Popis byl vytvořen automaticky">
            <a:extLst>
              <a:ext uri="{FF2B5EF4-FFF2-40B4-BE49-F238E27FC236}">
                <a16:creationId xmlns:a16="http://schemas.microsoft.com/office/drawing/2014/main" id="{F09E1BFB-107F-4E07-B13A-464F630EA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3" y="4221088"/>
            <a:ext cx="2783079" cy="1565482"/>
          </a:xfrm>
          <a:prstGeom prst="rect">
            <a:avLst/>
          </a:prstGeom>
        </p:spPr>
      </p:pic>
      <p:pic>
        <p:nvPicPr>
          <p:cNvPr id="17" name="Obrázek 16" descr="Obsah obrázku strom, exteriér, zelená&#10;&#10;Popis byl vytvořen automaticky">
            <a:extLst>
              <a:ext uri="{FF2B5EF4-FFF2-40B4-BE49-F238E27FC236}">
                <a16:creationId xmlns:a16="http://schemas.microsoft.com/office/drawing/2014/main" id="{4758DA17-810F-411D-BC8F-2CBB962AB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3976820"/>
            <a:ext cx="2533650" cy="1809750"/>
          </a:xfrm>
          <a:prstGeom prst="rect">
            <a:avLst/>
          </a:prstGeom>
        </p:spPr>
      </p:pic>
      <p:pic>
        <p:nvPicPr>
          <p:cNvPr id="19" name="Obrázek 18" descr="Obsah obrázku obloha, tráva, exteriér, květina&#10;&#10;Popis byl vytvořen automaticky">
            <a:extLst>
              <a:ext uri="{FF2B5EF4-FFF2-40B4-BE49-F238E27FC236}">
                <a16:creationId xmlns:a16="http://schemas.microsoft.com/office/drawing/2014/main" id="{6C20FE88-72F2-4BB2-9490-921736061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22" y="4004764"/>
            <a:ext cx="2628404" cy="1753862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2A72ABA5-7B2F-40D3-97DF-006A64446F8B}"/>
              </a:ext>
            </a:extLst>
          </p:cNvPr>
          <p:cNvSpPr txBox="1"/>
          <p:nvPr/>
        </p:nvSpPr>
        <p:spPr>
          <a:xfrm>
            <a:off x="466033" y="3200062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Rye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chemeClr val="accent3"/>
                </a:solidFill>
              </a:rPr>
              <a:t>(</a:t>
            </a:r>
            <a:r>
              <a:rPr lang="cs-CZ" sz="2800" b="1" dirty="0" err="1">
                <a:solidFill>
                  <a:schemeClr val="accent3"/>
                </a:solidFill>
              </a:rPr>
              <a:t>raj</a:t>
            </a:r>
            <a:r>
              <a:rPr lang="cs-CZ" sz="2800" b="1" dirty="0">
                <a:solidFill>
                  <a:schemeClr val="accent3"/>
                </a:solidFill>
              </a:rPr>
              <a:t>) </a:t>
            </a:r>
            <a:r>
              <a:rPr lang="cs-CZ" sz="2800" b="1" dirty="0"/>
              <a:t>žito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B751B5-C028-4465-A92D-7CB4D9772723}"/>
              </a:ext>
            </a:extLst>
          </p:cNvPr>
          <p:cNvSpPr txBox="1"/>
          <p:nvPr/>
        </p:nvSpPr>
        <p:spPr>
          <a:xfrm>
            <a:off x="3006809" y="3230840"/>
            <a:ext cx="288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Wheat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accent3"/>
                </a:solidFill>
              </a:rPr>
              <a:t>(</a:t>
            </a:r>
            <a:r>
              <a:rPr lang="cs-CZ" sz="2400" b="1" dirty="0" err="1">
                <a:solidFill>
                  <a:schemeClr val="accent3"/>
                </a:solidFill>
              </a:rPr>
              <a:t>wyt</a:t>
            </a:r>
            <a:r>
              <a:rPr lang="cs-CZ" sz="2400" b="1" dirty="0">
                <a:solidFill>
                  <a:schemeClr val="accent3"/>
                </a:solidFill>
              </a:rPr>
              <a:t>) </a:t>
            </a:r>
            <a:r>
              <a:rPr lang="cs-CZ" sz="2400" b="1" dirty="0"/>
              <a:t>pšenice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EE34FC5-120E-410E-B361-7CCEC885F9F3}"/>
              </a:ext>
            </a:extLst>
          </p:cNvPr>
          <p:cNvSpPr txBox="1"/>
          <p:nvPr/>
        </p:nvSpPr>
        <p:spPr>
          <a:xfrm>
            <a:off x="6083499" y="3172646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Barley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accent3"/>
                </a:solidFill>
              </a:rPr>
              <a:t>(baly) </a:t>
            </a:r>
            <a:r>
              <a:rPr lang="cs-CZ" sz="2400" b="1" dirty="0"/>
              <a:t>ječmen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B9E1051-E5F2-4219-A58C-F31E4059EDE4}"/>
              </a:ext>
            </a:extLst>
          </p:cNvPr>
          <p:cNvSpPr txBox="1"/>
          <p:nvPr/>
        </p:nvSpPr>
        <p:spPr>
          <a:xfrm>
            <a:off x="303513" y="5945821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Buckwheat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3"/>
                </a:solidFill>
              </a:rPr>
              <a:t>(</a:t>
            </a:r>
            <a:r>
              <a:rPr lang="cs-CZ" b="1" dirty="0" err="1">
                <a:solidFill>
                  <a:schemeClr val="accent3"/>
                </a:solidFill>
              </a:rPr>
              <a:t>bakwyt</a:t>
            </a:r>
            <a:r>
              <a:rPr lang="cs-CZ" b="1" dirty="0">
                <a:solidFill>
                  <a:schemeClr val="accent3"/>
                </a:solidFill>
              </a:rPr>
              <a:t>) </a:t>
            </a:r>
            <a:r>
              <a:rPr lang="cs-CZ" b="1" dirty="0" err="1"/>
              <a:t>pohánka</a:t>
            </a:r>
            <a:endParaRPr lang="cs-CZ" b="1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7C5C676-F9E6-44A7-A909-6DE34B753FD8}"/>
              </a:ext>
            </a:extLst>
          </p:cNvPr>
          <p:cNvSpPr txBox="1"/>
          <p:nvPr/>
        </p:nvSpPr>
        <p:spPr>
          <a:xfrm>
            <a:off x="3705673" y="5911113"/>
            <a:ext cx="17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Peas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3"/>
                </a:solidFill>
              </a:rPr>
              <a:t>(</a:t>
            </a:r>
            <a:r>
              <a:rPr lang="cs-CZ" b="1" dirty="0" err="1">
                <a:solidFill>
                  <a:schemeClr val="accent3"/>
                </a:solidFill>
              </a:rPr>
              <a:t>pyz</a:t>
            </a:r>
            <a:r>
              <a:rPr lang="cs-CZ" b="1" dirty="0">
                <a:solidFill>
                  <a:schemeClr val="accent3"/>
                </a:solidFill>
              </a:rPr>
              <a:t>) </a:t>
            </a:r>
            <a:r>
              <a:rPr lang="cs-CZ" b="1" dirty="0"/>
              <a:t>hrách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596009A-731E-463E-8F2F-03814EF9AB6F}"/>
              </a:ext>
            </a:extLst>
          </p:cNvPr>
          <p:cNvSpPr txBox="1"/>
          <p:nvPr/>
        </p:nvSpPr>
        <p:spPr>
          <a:xfrm>
            <a:off x="6441140" y="5890629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Sunflowers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3"/>
                </a:solidFill>
              </a:rPr>
              <a:t>(</a:t>
            </a:r>
            <a:r>
              <a:rPr lang="cs-CZ" b="1" dirty="0" err="1">
                <a:solidFill>
                  <a:schemeClr val="accent3"/>
                </a:solidFill>
              </a:rPr>
              <a:t>sanflauez</a:t>
            </a:r>
            <a:r>
              <a:rPr lang="cs-CZ" b="1" dirty="0">
                <a:solidFill>
                  <a:schemeClr val="accent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44817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117</Words>
  <Application>Microsoft Office PowerPoint</Application>
  <PresentationFormat>Předvádění na obrazovce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Základ</vt:lpstr>
      <vt:lpstr>Tomorrow Is on Our Hands  Plants in our Region   By Veronika  from zamberk  Czech Republic</vt:lpstr>
      <vt:lpstr>Žamberk Czech Republic</vt:lpstr>
      <vt:lpstr>Typical wild Plants near the Fields around Zamberk</vt:lpstr>
      <vt:lpstr>Typical Plants close to the Fields around Zamberk</vt:lpstr>
      <vt:lpstr>Typical Plants close to the Fields around Zamberk</vt:lpstr>
      <vt:lpstr>Typical Plants close to the Fields around Zamberk</vt:lpstr>
      <vt:lpstr>Prezentace aplikace PowerPoint</vt:lpstr>
      <vt:lpstr>Our farmers also grow: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Tomorrow Is on Our Hands  Plants in our Region  By Pupils from Žamberk Czech Republic</dc:title>
  <dc:creator>Ljuda</dc:creator>
  <cp:lastModifiedBy>Ljuda</cp:lastModifiedBy>
  <cp:revision>15</cp:revision>
  <dcterms:created xsi:type="dcterms:W3CDTF">2019-08-14T11:52:11Z</dcterms:created>
  <dcterms:modified xsi:type="dcterms:W3CDTF">2019-09-07T15:53:17Z</dcterms:modified>
</cp:coreProperties>
</file>