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2.jpg" ContentType="image/jpg"/>
  <Override PartName="/ppt/media/image13.jpg" ContentType="image/jpg"/>
  <Override PartName="/ppt/media/image14.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6.jpg" ContentType="image/jpg"/>
  <Override PartName="/ppt/notesSlides/notesSlide4.xml" ContentType="application/vnd.openxmlformats-officedocument.presentationml.notesSlide+xml"/>
  <Override PartName="/ppt/media/image29.jpg" ContentType="image/jpg"/>
  <Override PartName="/ppt/media/image3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4"/>
  </p:notesMasterIdLst>
  <p:sldIdLst>
    <p:sldId id="256" r:id="rId2"/>
    <p:sldId id="380" r:id="rId3"/>
    <p:sldId id="367" r:id="rId4"/>
    <p:sldId id="363" r:id="rId5"/>
    <p:sldId id="364" r:id="rId6"/>
    <p:sldId id="365" r:id="rId7"/>
    <p:sldId id="257" r:id="rId8"/>
    <p:sldId id="269" r:id="rId9"/>
    <p:sldId id="277" r:id="rId10"/>
    <p:sldId id="356" r:id="rId11"/>
    <p:sldId id="287" r:id="rId12"/>
    <p:sldId id="286" r:id="rId13"/>
    <p:sldId id="296" r:id="rId14"/>
    <p:sldId id="288" r:id="rId15"/>
    <p:sldId id="387" r:id="rId16"/>
    <p:sldId id="388" r:id="rId17"/>
    <p:sldId id="390" r:id="rId18"/>
    <p:sldId id="389" r:id="rId19"/>
    <p:sldId id="336" r:id="rId20"/>
    <p:sldId id="337" r:id="rId21"/>
    <p:sldId id="338" r:id="rId22"/>
    <p:sldId id="339" r:id="rId23"/>
    <p:sldId id="340" r:id="rId24"/>
    <p:sldId id="259" r:id="rId25"/>
    <p:sldId id="357" r:id="rId26"/>
    <p:sldId id="335" r:id="rId27"/>
    <p:sldId id="344" r:id="rId28"/>
    <p:sldId id="345" r:id="rId29"/>
    <p:sldId id="323" r:id="rId30"/>
    <p:sldId id="360" r:id="rId31"/>
    <p:sldId id="332" r:id="rId32"/>
    <p:sldId id="361" r:id="rId33"/>
    <p:sldId id="343" r:id="rId34"/>
    <p:sldId id="362" r:id="rId35"/>
    <p:sldId id="366" r:id="rId36"/>
    <p:sldId id="368" r:id="rId37"/>
    <p:sldId id="370" r:id="rId38"/>
    <p:sldId id="371" r:id="rId39"/>
    <p:sldId id="372" r:id="rId40"/>
    <p:sldId id="373" r:id="rId41"/>
    <p:sldId id="374" r:id="rId42"/>
    <p:sldId id="375" r:id="rId43"/>
    <p:sldId id="376" r:id="rId44"/>
    <p:sldId id="377" r:id="rId45"/>
    <p:sldId id="378" r:id="rId46"/>
    <p:sldId id="379" r:id="rId47"/>
    <p:sldId id="382" r:id="rId48"/>
    <p:sldId id="383" r:id="rId49"/>
    <p:sldId id="283" r:id="rId50"/>
    <p:sldId id="384" r:id="rId51"/>
    <p:sldId id="385" r:id="rId52"/>
    <p:sldId id="38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1"/>
    <p:restoredTop sz="86723"/>
  </p:normalViewPr>
  <p:slideViewPr>
    <p:cSldViewPr snapToGrid="0">
      <p:cViewPr>
        <p:scale>
          <a:sx n="106" d="100"/>
          <a:sy n="106" d="100"/>
        </p:scale>
        <p:origin x="-504" y="-72"/>
      </p:cViewPr>
      <p:guideLst>
        <p:guide orient="horz" pos="2160"/>
        <p:guide pos="3840"/>
      </p:guideLst>
    </p:cSldViewPr>
  </p:slideViewPr>
  <p:outlineViewPr>
    <p:cViewPr>
      <p:scale>
        <a:sx n="33" d="100"/>
        <a:sy n="33" d="100"/>
      </p:scale>
      <p:origin x="0" y="-99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0D18-8DD8-9141-B97C-4FAC7EB6576F}" type="datetimeFigureOut">
              <a:rPr lang="cs-CZ" smtClean="0"/>
              <a:t>25.11.2024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69545-6829-C84B-8E74-FF3149622CD2}" type="slidenum">
              <a:rPr lang="cs-CZ" smtClean="0"/>
              <a:t>‹#›</a:t>
            </a:fld>
            <a:endParaRPr lang="cs-CZ"/>
          </a:p>
        </p:txBody>
      </p:sp>
    </p:spTree>
    <p:extLst>
      <p:ext uri="{BB962C8B-B14F-4D97-AF65-F5344CB8AC3E}">
        <p14:creationId xmlns:p14="http://schemas.microsoft.com/office/powerpoint/2010/main" val="63528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1</a:t>
            </a:fld>
            <a:endParaRPr lang="cs-CZ"/>
          </a:p>
        </p:txBody>
      </p:sp>
    </p:spTree>
    <p:extLst>
      <p:ext uri="{BB962C8B-B14F-4D97-AF65-F5344CB8AC3E}">
        <p14:creationId xmlns:p14="http://schemas.microsoft.com/office/powerpoint/2010/main" val="64993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49</a:t>
            </a:fld>
            <a:endParaRPr lang="cs-CZ"/>
          </a:p>
        </p:txBody>
      </p:sp>
    </p:spTree>
    <p:extLst>
      <p:ext uri="{BB962C8B-B14F-4D97-AF65-F5344CB8AC3E}">
        <p14:creationId xmlns:p14="http://schemas.microsoft.com/office/powerpoint/2010/main" val="276245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51</a:t>
            </a:fld>
            <a:endParaRPr lang="cs-CZ"/>
          </a:p>
        </p:txBody>
      </p:sp>
    </p:spTree>
    <p:extLst>
      <p:ext uri="{BB962C8B-B14F-4D97-AF65-F5344CB8AC3E}">
        <p14:creationId xmlns:p14="http://schemas.microsoft.com/office/powerpoint/2010/main" val="306738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11</a:t>
            </a:fld>
            <a:endParaRPr lang="cs-CZ"/>
          </a:p>
        </p:txBody>
      </p:sp>
    </p:spTree>
    <p:extLst>
      <p:ext uri="{BB962C8B-B14F-4D97-AF65-F5344CB8AC3E}">
        <p14:creationId xmlns:p14="http://schemas.microsoft.com/office/powerpoint/2010/main" val="171899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12</a:t>
            </a:fld>
            <a:endParaRPr lang="cs-CZ"/>
          </a:p>
        </p:txBody>
      </p:sp>
    </p:spTree>
    <p:extLst>
      <p:ext uri="{BB962C8B-B14F-4D97-AF65-F5344CB8AC3E}">
        <p14:creationId xmlns:p14="http://schemas.microsoft.com/office/powerpoint/2010/main" val="53977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21</a:t>
            </a:fld>
            <a:endParaRPr lang="cs-CZ"/>
          </a:p>
        </p:txBody>
      </p:sp>
    </p:spTree>
    <p:extLst>
      <p:ext uri="{BB962C8B-B14F-4D97-AF65-F5344CB8AC3E}">
        <p14:creationId xmlns:p14="http://schemas.microsoft.com/office/powerpoint/2010/main" val="239441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27</a:t>
            </a:fld>
            <a:endParaRPr lang="cs-CZ"/>
          </a:p>
        </p:txBody>
      </p:sp>
    </p:spTree>
    <p:extLst>
      <p:ext uri="{BB962C8B-B14F-4D97-AF65-F5344CB8AC3E}">
        <p14:creationId xmlns:p14="http://schemas.microsoft.com/office/powerpoint/2010/main" val="231645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28</a:t>
            </a:fld>
            <a:endParaRPr lang="cs-CZ"/>
          </a:p>
        </p:txBody>
      </p:sp>
    </p:spTree>
    <p:extLst>
      <p:ext uri="{BB962C8B-B14F-4D97-AF65-F5344CB8AC3E}">
        <p14:creationId xmlns:p14="http://schemas.microsoft.com/office/powerpoint/2010/main" val="197494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29</a:t>
            </a:fld>
            <a:endParaRPr lang="cs-CZ"/>
          </a:p>
        </p:txBody>
      </p:sp>
    </p:spTree>
    <p:extLst>
      <p:ext uri="{BB962C8B-B14F-4D97-AF65-F5344CB8AC3E}">
        <p14:creationId xmlns:p14="http://schemas.microsoft.com/office/powerpoint/2010/main" val="314459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31</a:t>
            </a:fld>
            <a:endParaRPr lang="cs-CZ"/>
          </a:p>
        </p:txBody>
      </p:sp>
    </p:spTree>
    <p:extLst>
      <p:ext uri="{BB962C8B-B14F-4D97-AF65-F5344CB8AC3E}">
        <p14:creationId xmlns:p14="http://schemas.microsoft.com/office/powerpoint/2010/main" val="238725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1369545-6829-C84B-8E74-FF3149622CD2}" type="slidenum">
              <a:rPr lang="cs-CZ" smtClean="0"/>
              <a:t>45</a:t>
            </a:fld>
            <a:endParaRPr lang="cs-CZ"/>
          </a:p>
        </p:txBody>
      </p:sp>
    </p:spTree>
    <p:extLst>
      <p:ext uri="{BB962C8B-B14F-4D97-AF65-F5344CB8AC3E}">
        <p14:creationId xmlns:p14="http://schemas.microsoft.com/office/powerpoint/2010/main" val="239468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BC3A1AE-24B7-E745-BBDA-08CE1A5AEF47}" type="datetimeFigureOut">
              <a:rPr lang="cs-CZ" smtClean="0"/>
              <a:t>25.11.2024</a:t>
            </a:fld>
            <a:endParaRPr lang="cs-CZ"/>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ADCC136-655F-624B-821A-620038FF1807}" type="slidenum">
              <a:rPr lang="cs-CZ" smtClean="0"/>
              <a:t>‹#›</a:t>
            </a:fld>
            <a:endParaRPr lang="cs-CZ"/>
          </a:p>
        </p:txBody>
      </p:sp>
    </p:spTree>
    <p:extLst>
      <p:ext uri="{BB962C8B-B14F-4D97-AF65-F5344CB8AC3E}">
        <p14:creationId xmlns:p14="http://schemas.microsoft.com/office/powerpoint/2010/main" val="387721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BC3A1AE-24B7-E745-BBDA-08CE1A5AEF47}" type="datetimeFigureOut">
              <a:rPr lang="cs-CZ" smtClean="0"/>
              <a:t>25.11.2024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32843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BC3A1AE-24B7-E745-BBDA-08CE1A5AEF47}" type="datetimeFigureOut">
              <a:rPr lang="cs-CZ" smtClean="0"/>
              <a:t>25.11.2024</a:t>
            </a:fld>
            <a:endParaRPr lang="cs-CZ"/>
          </a:p>
        </p:txBody>
      </p:sp>
      <p:sp>
        <p:nvSpPr>
          <p:cNvPr id="5" name="Footer Placeholder 4"/>
          <p:cNvSpPr>
            <a:spLocks noGrp="1"/>
          </p:cNvSpPr>
          <p:nvPr>
            <p:ph type="ftr" sz="quarter" idx="11"/>
          </p:nvPr>
        </p:nvSpPr>
        <p:spPr>
          <a:xfrm>
            <a:off x="774923" y="5951811"/>
            <a:ext cx="7896279" cy="365125"/>
          </a:xfrm>
        </p:spPr>
        <p:txBody>
          <a:bodyPr/>
          <a:lstStyle/>
          <a:p>
            <a:endParaRPr lang="cs-CZ"/>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ADCC136-655F-624B-821A-620038FF1807}" type="slidenum">
              <a:rPr lang="cs-CZ" smtClean="0"/>
              <a:t>‹#›</a:t>
            </a:fld>
            <a:endParaRPr lang="cs-CZ"/>
          </a:p>
        </p:txBody>
      </p:sp>
    </p:spTree>
    <p:extLst>
      <p:ext uri="{BB962C8B-B14F-4D97-AF65-F5344CB8AC3E}">
        <p14:creationId xmlns:p14="http://schemas.microsoft.com/office/powerpoint/2010/main" val="222564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BC3A1AE-24B7-E745-BBDA-08CE1A5AEF47}" type="datetimeFigureOut">
              <a:rPr lang="cs-CZ" smtClean="0"/>
              <a:t>25.11.2024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558300" y="5956137"/>
            <a:ext cx="1052508" cy="365125"/>
          </a:xfrm>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392321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C3A1AE-24B7-E745-BBDA-08CE1A5AEF47}" type="datetimeFigureOut">
              <a:rPr lang="cs-CZ" smtClean="0"/>
              <a:t>25.11.2024</a:t>
            </a:fld>
            <a:endParaRPr lang="cs-CZ"/>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ADCC136-655F-624B-821A-620038FF1807}" type="slidenum">
              <a:rPr lang="cs-CZ" smtClean="0"/>
              <a:t>‹#›</a:t>
            </a:fld>
            <a:endParaRPr lang="cs-CZ"/>
          </a:p>
        </p:txBody>
      </p:sp>
    </p:spTree>
    <p:extLst>
      <p:ext uri="{BB962C8B-B14F-4D97-AF65-F5344CB8AC3E}">
        <p14:creationId xmlns:p14="http://schemas.microsoft.com/office/powerpoint/2010/main" val="412578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BC3A1AE-24B7-E745-BBDA-08CE1A5AEF47}" type="datetimeFigureOut">
              <a:rPr lang="cs-CZ" smtClean="0"/>
              <a:t>25.11.2024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3060514098"/>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BC3A1AE-24B7-E745-BBDA-08CE1A5AEF47}" type="datetimeFigureOut">
              <a:rPr lang="cs-CZ" smtClean="0"/>
              <a:t>25.11.2024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2731404790"/>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BC3A1AE-24B7-E745-BBDA-08CE1A5AEF47}" type="datetimeFigureOut">
              <a:rPr lang="cs-CZ" smtClean="0"/>
              <a:t>25.11.2024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95375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3A1AE-24B7-E745-BBDA-08CE1A5AEF47}" type="datetimeFigureOut">
              <a:rPr lang="cs-CZ" smtClean="0"/>
              <a:t>25.11.2024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39048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BC3A1AE-24B7-E745-BBDA-08CE1A5AEF47}" type="datetimeFigureOut">
              <a:rPr lang="cs-CZ" smtClean="0"/>
              <a:t>25.11.2024</a:t>
            </a:fld>
            <a:endParaRPr lang="cs-CZ"/>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ADCC136-655F-624B-821A-620038FF1807}" type="slidenum">
              <a:rPr lang="cs-CZ" smtClean="0"/>
              <a:t>‹#›</a:t>
            </a:fld>
            <a:endParaRPr lang="cs-CZ"/>
          </a:p>
        </p:txBody>
      </p:sp>
    </p:spTree>
    <p:extLst>
      <p:ext uri="{BB962C8B-B14F-4D97-AF65-F5344CB8AC3E}">
        <p14:creationId xmlns:p14="http://schemas.microsoft.com/office/powerpoint/2010/main" val="1202128889"/>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BC3A1AE-24B7-E745-BBDA-08CE1A5AEF47}" type="datetimeFigureOut">
              <a:rPr lang="cs-CZ" smtClean="0"/>
              <a:t>25.11.2024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ADCC136-655F-624B-821A-620038FF1807}" type="slidenum">
              <a:rPr lang="cs-CZ" smtClean="0"/>
              <a:t>‹#›</a:t>
            </a:fld>
            <a:endParaRPr lang="cs-CZ"/>
          </a:p>
        </p:txBody>
      </p:sp>
    </p:spTree>
    <p:extLst>
      <p:ext uri="{BB962C8B-B14F-4D97-AF65-F5344CB8AC3E}">
        <p14:creationId xmlns:p14="http://schemas.microsoft.com/office/powerpoint/2010/main" val="297490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BC3A1AE-24B7-E745-BBDA-08CE1A5AEF47}" type="datetimeFigureOut">
              <a:rPr lang="cs-CZ" smtClean="0"/>
              <a:t>25.11.2024</a:t>
            </a:fld>
            <a:endParaRPr lang="cs-CZ"/>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cs-CZ"/>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ADCC136-655F-624B-821A-620038FF1807}" type="slidenum">
              <a:rPr lang="cs-CZ" smtClean="0"/>
              <a:t>‹#›</a:t>
            </a:fld>
            <a:endParaRPr lang="cs-CZ"/>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47131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cbi.nlm.nih.gov/pmc/articles/PMC822334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ickygarden.cz/blog/muscimol-ucinky-a-predavkovan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z-test.cz/clanek/deti-sili-po-nebezpecnem-hitu-rizika-prime-mani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3x-0U3Uw0g"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lekare.cz/clanek/nepij-energetak-jak-s-detmi-mluvit-o-nabuzujicich-napojich-483989"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mailto:adicentrum.pardubice@laxus.cz" TargetMode="External"/><Relationship Id="rId7" Type="http://schemas.openxmlformats.org/officeDocument/2006/relationships/hyperlink" Target="mailto:denisa.sustkova@os-semiramis.cz"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tel:777033618" TargetMode="External"/><Relationship Id="rId5" Type="http://schemas.openxmlformats.org/officeDocument/2006/relationships/hyperlink" Target="mailto:adicentrum.hradec@laxus.cz" TargetMode="External"/><Relationship Id="rId4" Type="http://schemas.openxmlformats.org/officeDocument/2006/relationships/hyperlink" Target="tel:7343165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ditekrize.cz/" TargetMode="External"/><Relationship Id="rId2" Type="http://schemas.openxmlformats.org/officeDocument/2006/relationships/hyperlink" Target="https://nevypustdusi.cz/" TargetMode="Externa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hyperlink" Target="https://www.centrumlocika.cz/"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bezpecnyinternet.cz/cs/" TargetMode="External"/><Relationship Id="rId3" Type="http://schemas.openxmlformats.org/officeDocument/2006/relationships/hyperlink" Target="https://www.e-bezpeci.cz/" TargetMode="External"/><Relationship Id="rId7" Type="http://schemas.openxmlformats.org/officeDocument/2006/relationships/hyperlink" Target="https://www.kyberpohadky.cz/"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replug.me/" TargetMode="External"/><Relationship Id="rId5" Type="http://schemas.openxmlformats.org/officeDocument/2006/relationships/hyperlink" Target="https://www.linkins.org/" TargetMode="External"/><Relationship Id="rId4" Type="http://schemas.openxmlformats.org/officeDocument/2006/relationships/hyperlink" Target="https://o2chytraskola.cz/"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linkabezpeci.cz/chat" TargetMode="External"/><Relationship Id="rId2" Type="http://schemas.openxmlformats.org/officeDocument/2006/relationships/hyperlink" Target="mailto:cppdropin@gmail.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7C72562-9FE6-025D-4922-B77FAB2C5366}"/>
              </a:ext>
            </a:extLst>
          </p:cNvPr>
          <p:cNvSpPr>
            <a:spLocks noGrp="1"/>
          </p:cNvSpPr>
          <p:nvPr>
            <p:ph type="ctrTitle"/>
          </p:nvPr>
        </p:nvSpPr>
        <p:spPr>
          <a:xfrm>
            <a:off x="581191" y="1020431"/>
            <a:ext cx="10993549" cy="1919993"/>
          </a:xfrm>
        </p:spPr>
        <p:txBody>
          <a:bodyPr>
            <a:noAutofit/>
          </a:bodyPr>
          <a:lstStyle/>
          <a:p>
            <a:pPr algn="ctr"/>
            <a:r>
              <a:rPr lang="cs-CZ" sz="4400" b="1" dirty="0">
                <a:effectLst/>
                <a:latin typeface="Calibri" panose="020F0502020204030204" pitchFamily="34" charset="0"/>
                <a:ea typeface="Times New Roman" panose="02020603050405020304" pitchFamily="18" charset="0"/>
              </a:rPr>
              <a:t>Prevence závislostí u současné generace dětí na ZŠ a nové </a:t>
            </a:r>
            <a:r>
              <a:rPr lang="cs-CZ" sz="4400" b="1" dirty="0" smtClean="0">
                <a:effectLst/>
                <a:latin typeface="Calibri" panose="020F0502020204030204" pitchFamily="34" charset="0"/>
                <a:ea typeface="Times New Roman" panose="02020603050405020304" pitchFamily="18" charset="0"/>
              </a:rPr>
              <a:t>návykové </a:t>
            </a:r>
            <a:r>
              <a:rPr lang="cs-CZ" sz="4400" b="1" dirty="0" err="1" smtClean="0">
                <a:effectLst/>
                <a:latin typeface="Calibri" panose="020F0502020204030204" pitchFamily="34" charset="0"/>
                <a:ea typeface="Times New Roman" panose="02020603050405020304" pitchFamily="18" charset="0"/>
              </a:rPr>
              <a:t>látkY</a:t>
            </a:r>
            <a:endParaRPr lang="cs-CZ" sz="4400" b="1" dirty="0">
              <a:latin typeface="Calibri" panose="020F0502020204030204" pitchFamily="34" charset="0"/>
              <a:cs typeface="Calibri" panose="020F0502020204030204" pitchFamily="34" charset="0"/>
            </a:endParaRPr>
          </a:p>
        </p:txBody>
      </p:sp>
      <p:sp>
        <p:nvSpPr>
          <p:cNvPr id="5" name="Podnadpis 4"/>
          <p:cNvSpPr>
            <a:spLocks noGrp="1"/>
          </p:cNvSpPr>
          <p:nvPr>
            <p:ph type="subTitle" idx="1"/>
          </p:nvPr>
        </p:nvSpPr>
        <p:spPr>
          <a:xfrm>
            <a:off x="2777546" y="5694312"/>
            <a:ext cx="8482124" cy="590321"/>
          </a:xfrm>
        </p:spPr>
        <p:txBody>
          <a:bodyPr/>
          <a:lstStyle/>
          <a:p>
            <a:r>
              <a:rPr lang="cs-CZ" dirty="0" smtClean="0">
                <a:solidFill>
                  <a:schemeClr val="bg1"/>
                </a:solidFill>
              </a:rPr>
              <a:t>Prezentace  byla převzata od organizace Drop in  a upravena pro naše účely. </a:t>
            </a:r>
            <a:endParaRPr lang="cs-CZ"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3" y="4766983"/>
            <a:ext cx="2133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69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 xmlns:a16="http://schemas.microsoft.com/office/drawing/2014/main" id="{6B33EF48-D1DD-D2C4-91D7-8C019ACB9CD3}"/>
              </a:ext>
            </a:extLst>
          </p:cNvPr>
          <p:cNvSpPr>
            <a:spLocks noGrp="1"/>
          </p:cNvSpPr>
          <p:nvPr>
            <p:ph type="title"/>
          </p:nvPr>
        </p:nvSpPr>
        <p:spPr>
          <a:xfrm>
            <a:off x="581192" y="702156"/>
            <a:ext cx="11029616" cy="1013800"/>
          </a:xfrm>
        </p:spPr>
        <p:txBody>
          <a:bodyPr>
            <a:normAutofit fontScale="90000"/>
          </a:bodyPr>
          <a:lstStyle/>
          <a:p>
            <a:pPr algn="ctr"/>
            <a:r>
              <a:rPr lang="cs-CZ" sz="4500" b="1" dirty="0">
                <a:latin typeface="Calibri" panose="020F0502020204030204" pitchFamily="34" charset="0"/>
                <a:cs typeface="Calibri" panose="020F0502020204030204" pitchFamily="34" charset="0"/>
              </a:rPr>
              <a:t>ELEKTRONICKÉ </a:t>
            </a:r>
            <a:r>
              <a:rPr lang="cs-CZ" sz="4500" b="1" dirty="0" err="1">
                <a:latin typeface="Calibri" panose="020F0502020204030204" pitchFamily="34" charset="0"/>
                <a:cs typeface="Calibri" panose="020F0502020204030204" pitchFamily="34" charset="0"/>
              </a:rPr>
              <a:t>CIGARETy</a:t>
            </a:r>
            <a:r>
              <a:rPr lang="cs-CZ" sz="4500" b="1" dirty="0">
                <a:latin typeface="Calibri" panose="020F0502020204030204" pitchFamily="34" charset="0"/>
                <a:cs typeface="Calibri" panose="020F0502020204030204" pitchFamily="34" charset="0"/>
              </a:rPr>
              <a:t> – CO ŘÍKÁME DĚTEM?</a:t>
            </a:r>
          </a:p>
        </p:txBody>
      </p:sp>
      <p:sp>
        <p:nvSpPr>
          <p:cNvPr id="5" name="Zástupný obsah 2">
            <a:extLst>
              <a:ext uri="{FF2B5EF4-FFF2-40B4-BE49-F238E27FC236}">
                <a16:creationId xmlns="" xmlns:a16="http://schemas.microsoft.com/office/drawing/2014/main" id="{3264A5FD-4D08-2F2F-D478-D15A8F0D12B1}"/>
              </a:ext>
            </a:extLst>
          </p:cNvPr>
          <p:cNvSpPr>
            <a:spLocks noGrp="1"/>
          </p:cNvSpPr>
          <p:nvPr>
            <p:ph idx="1"/>
          </p:nvPr>
        </p:nvSpPr>
        <p:spPr>
          <a:xfrm>
            <a:off x="581191" y="2201258"/>
            <a:ext cx="11029615" cy="2940787"/>
          </a:xfrm>
        </p:spPr>
        <p:txBody>
          <a:bodyPr>
            <a:normAutofit fontScale="92500" lnSpcReduction="10000"/>
          </a:bodyPr>
          <a:lstStyle/>
          <a:p>
            <a:r>
              <a:rPr lang="cs-CZ" sz="3600" dirty="0">
                <a:solidFill>
                  <a:schemeClr val="tx1"/>
                </a:solidFill>
                <a:latin typeface="Calibri" panose="020F0502020204030204" pitchFamily="34" charset="0"/>
                <a:cs typeface="Calibri" panose="020F0502020204030204" pitchFamily="34" charset="0"/>
              </a:rPr>
              <a:t>Přirovnání ke klasickým cigaretám – jedna jednorázová </a:t>
            </a:r>
            <a:endParaRPr lang="cs-CZ" sz="3600" dirty="0" smtClean="0">
              <a:solidFill>
                <a:schemeClr val="tx1"/>
              </a:solidFill>
              <a:latin typeface="Calibri" panose="020F0502020204030204" pitchFamily="34" charset="0"/>
              <a:cs typeface="Calibri" panose="020F0502020204030204" pitchFamily="34" charset="0"/>
            </a:endParaRPr>
          </a:p>
          <a:p>
            <a:pPr marL="0" indent="0">
              <a:buNone/>
            </a:pPr>
            <a:r>
              <a:rPr lang="cs-CZ" sz="3600" b="1" u="sng" dirty="0" smtClean="0">
                <a:solidFill>
                  <a:schemeClr val="tx1"/>
                </a:solidFill>
                <a:latin typeface="Calibri" panose="020F0502020204030204" pitchFamily="34" charset="0"/>
                <a:cs typeface="Calibri" panose="020F0502020204030204" pitchFamily="34" charset="0"/>
              </a:rPr>
              <a:t>e-cigareta </a:t>
            </a:r>
            <a:r>
              <a:rPr lang="cs-CZ" sz="3600" b="1" u="sng" dirty="0">
                <a:solidFill>
                  <a:schemeClr val="tx1"/>
                </a:solidFill>
                <a:latin typeface="Calibri" panose="020F0502020204030204" pitchFamily="34" charset="0"/>
                <a:cs typeface="Calibri" panose="020F0502020204030204" pitchFamily="34" charset="0"/>
              </a:rPr>
              <a:t>má v přepočtu 2 – 3 krabičky klasických cigaret</a:t>
            </a:r>
          </a:p>
          <a:p>
            <a:r>
              <a:rPr lang="cs-CZ" sz="3600" dirty="0">
                <a:solidFill>
                  <a:schemeClr val="tx1"/>
                </a:solidFill>
                <a:latin typeface="Calibri" panose="020F0502020204030204" pitchFamily="34" charset="0"/>
                <a:cs typeface="Calibri" panose="020F0502020204030204" pitchFamily="34" charset="0"/>
              </a:rPr>
              <a:t>Pokud ze zařízení vytéká e-</a:t>
            </a:r>
            <a:r>
              <a:rPr lang="cs-CZ" sz="3600" dirty="0" err="1">
                <a:solidFill>
                  <a:schemeClr val="tx1"/>
                </a:solidFill>
                <a:latin typeface="Calibri" panose="020F0502020204030204" pitchFamily="34" charset="0"/>
                <a:cs typeface="Calibri" panose="020F0502020204030204" pitchFamily="34" charset="0"/>
              </a:rPr>
              <a:t>liquid</a:t>
            </a:r>
            <a:r>
              <a:rPr lang="cs-CZ" sz="3600" dirty="0">
                <a:solidFill>
                  <a:schemeClr val="tx1"/>
                </a:solidFill>
                <a:latin typeface="Calibri" panose="020F0502020204030204" pitchFamily="34" charset="0"/>
                <a:cs typeface="Calibri" panose="020F0502020204030204" pitchFamily="34" charset="0"/>
              </a:rPr>
              <a:t>, tak neužívat, je zde riziko alergické reakce či dušnosti</a:t>
            </a:r>
          </a:p>
          <a:p>
            <a:r>
              <a:rPr lang="cs-CZ" sz="3600" dirty="0">
                <a:solidFill>
                  <a:schemeClr val="tx1"/>
                </a:solidFill>
                <a:latin typeface="Calibri" panose="020F0502020204030204" pitchFamily="34" charset="0"/>
                <a:cs typeface="Calibri" panose="020F0502020204030204" pitchFamily="34" charset="0"/>
              </a:rPr>
              <a:t>Nerozebírat, nedobíjet, může dojít k explozi </a:t>
            </a:r>
            <a:endParaRPr lang="cs-CZ" sz="2000" dirty="0">
              <a:solidFill>
                <a:schemeClr val="tx1"/>
              </a:solidFill>
              <a:latin typeface="Calibri" panose="020F0502020204030204" pitchFamily="34" charset="0"/>
              <a:cs typeface="Calibri" panose="020F0502020204030204" pitchFamily="34" charset="0"/>
            </a:endParaRPr>
          </a:p>
        </p:txBody>
      </p:sp>
      <p:pic>
        <p:nvPicPr>
          <p:cNvPr id="6" name="object 7">
            <a:extLst>
              <a:ext uri="{FF2B5EF4-FFF2-40B4-BE49-F238E27FC236}">
                <a16:creationId xmlns="" xmlns:a16="http://schemas.microsoft.com/office/drawing/2014/main" id="{40D71AC6-4A68-8E7E-1C15-ED17FF403A96}"/>
              </a:ext>
            </a:extLst>
          </p:cNvPr>
          <p:cNvPicPr/>
          <p:nvPr/>
        </p:nvPicPr>
        <p:blipFill>
          <a:blip r:embed="rId2" cstate="print"/>
          <a:stretch>
            <a:fillRect/>
          </a:stretch>
        </p:blipFill>
        <p:spPr>
          <a:xfrm>
            <a:off x="9436283" y="4037076"/>
            <a:ext cx="2605388" cy="2820924"/>
          </a:xfrm>
          <a:prstGeom prst="rect">
            <a:avLst/>
          </a:prstGeom>
        </p:spPr>
      </p:pic>
    </p:spTree>
    <p:extLst>
      <p:ext uri="{BB962C8B-B14F-4D97-AF65-F5344CB8AC3E}">
        <p14:creationId xmlns:p14="http://schemas.microsoft.com/office/powerpoint/2010/main" val="15728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115A19F-1C67-7C74-5CCF-ECE88733783B}"/>
              </a:ext>
            </a:extLst>
          </p:cNvPr>
          <p:cNvSpPr>
            <a:spLocks noGrp="1"/>
          </p:cNvSpPr>
          <p:nvPr>
            <p:ph type="title"/>
          </p:nvPr>
        </p:nvSpPr>
        <p:spPr/>
        <p:txBody>
          <a:bodyPr>
            <a:normAutofit/>
          </a:bodyPr>
          <a:lstStyle/>
          <a:p>
            <a:pPr algn="ctr"/>
            <a:r>
              <a:rPr lang="cs-CZ" sz="4500" b="1" dirty="0">
                <a:latin typeface="Calibri" panose="020F0502020204030204" pitchFamily="34" charset="0"/>
                <a:cs typeface="Calibri" panose="020F0502020204030204" pitchFamily="34" charset="0"/>
              </a:rPr>
              <a:t>NIKOTINOVÉ SÁČKY</a:t>
            </a:r>
          </a:p>
        </p:txBody>
      </p:sp>
      <p:sp>
        <p:nvSpPr>
          <p:cNvPr id="3" name="Zástupný obsah 2">
            <a:extLst>
              <a:ext uri="{FF2B5EF4-FFF2-40B4-BE49-F238E27FC236}">
                <a16:creationId xmlns="" xmlns:a16="http://schemas.microsoft.com/office/drawing/2014/main" id="{FB156E57-0A46-3063-9418-FABADA40EB67}"/>
              </a:ext>
            </a:extLst>
          </p:cNvPr>
          <p:cNvSpPr>
            <a:spLocks noGrp="1"/>
          </p:cNvSpPr>
          <p:nvPr>
            <p:ph idx="1"/>
          </p:nvPr>
        </p:nvSpPr>
        <p:spPr/>
        <p:txBody>
          <a:bodyPr>
            <a:noAutofit/>
          </a:bodyPr>
          <a:lstStyle/>
          <a:p>
            <a:r>
              <a:rPr lang="cs-CZ" sz="3200" dirty="0">
                <a:solidFill>
                  <a:schemeClr val="tx1"/>
                </a:solidFill>
                <a:latin typeface="Calibri" panose="020F0502020204030204" pitchFamily="34" charset="0"/>
                <a:cs typeface="Calibri" panose="020F0502020204030204" pitchFamily="34" charset="0"/>
              </a:rPr>
              <a:t>Užívají se ústně – aplikace do ústní dutiny</a:t>
            </a:r>
          </a:p>
          <a:p>
            <a:r>
              <a:rPr lang="cs-CZ" sz="3200" dirty="0">
                <a:solidFill>
                  <a:schemeClr val="tx1"/>
                </a:solidFill>
                <a:latin typeface="Calibri" panose="020F0502020204030204" pitchFamily="34" charset="0"/>
                <a:cs typeface="Calibri" panose="020F0502020204030204" pitchFamily="34" charset="0"/>
              </a:rPr>
              <a:t>Mezi ret a dáseň nebo na stranu tváře</a:t>
            </a:r>
          </a:p>
          <a:p>
            <a:r>
              <a:rPr lang="cs-CZ" sz="3200" dirty="0" err="1">
                <a:solidFill>
                  <a:schemeClr val="tx1"/>
                </a:solidFill>
                <a:latin typeface="Calibri" panose="020F0502020204030204" pitchFamily="34" charset="0"/>
                <a:cs typeface="Calibri" panose="020F0502020204030204" pitchFamily="34" charset="0"/>
              </a:rPr>
              <a:t>Absorbce</a:t>
            </a:r>
            <a:r>
              <a:rPr lang="cs-CZ" sz="3200" dirty="0">
                <a:solidFill>
                  <a:schemeClr val="tx1"/>
                </a:solidFill>
                <a:latin typeface="Calibri" panose="020F0502020204030204" pitchFamily="34" charset="0"/>
                <a:cs typeface="Calibri" panose="020F0502020204030204" pitchFamily="34" charset="0"/>
              </a:rPr>
              <a:t> přes ústní sliznici </a:t>
            </a:r>
          </a:p>
          <a:p>
            <a:r>
              <a:rPr lang="cs-CZ" sz="3200" dirty="0">
                <a:solidFill>
                  <a:schemeClr val="tx1"/>
                </a:solidFill>
                <a:latin typeface="Calibri" panose="020F0502020204030204" pitchFamily="34" charset="0"/>
                <a:cs typeface="Calibri" panose="020F0502020204030204" pitchFamily="34" charset="0"/>
              </a:rPr>
              <a:t>Délka užívání 5 – 15 min. </a:t>
            </a:r>
            <a:endParaRPr lang="cs-CZ" sz="3200" dirty="0" smtClean="0">
              <a:solidFill>
                <a:schemeClr val="tx1"/>
              </a:solidFill>
              <a:latin typeface="Calibri" panose="020F0502020204030204" pitchFamily="34" charset="0"/>
              <a:cs typeface="Calibri" panose="020F0502020204030204" pitchFamily="34" charset="0"/>
            </a:endParaRPr>
          </a:p>
          <a:p>
            <a:r>
              <a:rPr lang="cs-CZ" sz="3200" dirty="0" smtClean="0">
                <a:solidFill>
                  <a:schemeClr val="tx1"/>
                </a:solidFill>
                <a:latin typeface="Calibri" panose="020F0502020204030204" pitchFamily="34" charset="0"/>
                <a:cs typeface="Calibri" panose="020F0502020204030204" pitchFamily="34" charset="0"/>
              </a:rPr>
              <a:t>způsobuje záněty sliznice, infekce, citlivost zubů, odhalení krčků, </a:t>
            </a:r>
            <a:r>
              <a:rPr lang="cs-CZ" sz="3200" dirty="0" err="1" smtClean="0">
                <a:solidFill>
                  <a:schemeClr val="tx1"/>
                </a:solidFill>
                <a:latin typeface="Calibri" panose="020F0502020204030204" pitchFamily="34" charset="0"/>
                <a:cs typeface="Calibri" panose="020F0502020204030204" pitchFamily="34" charset="0"/>
              </a:rPr>
              <a:t>parodontitida</a:t>
            </a:r>
            <a:r>
              <a:rPr lang="cs-CZ" sz="3200" dirty="0" smtClean="0">
                <a:solidFill>
                  <a:schemeClr val="tx1"/>
                </a:solidFill>
                <a:latin typeface="Calibri" panose="020F0502020204030204" pitchFamily="34" charset="0"/>
                <a:cs typeface="Calibri" panose="020F0502020204030204" pitchFamily="34" charset="0"/>
              </a:rPr>
              <a:t>, nekróza tkáně, rakovina</a:t>
            </a:r>
            <a:endParaRPr lang="cs-CZ" sz="3200" dirty="0">
              <a:solidFill>
                <a:schemeClr val="tx1"/>
              </a:solidFill>
              <a:latin typeface="Calibri" panose="020F0502020204030204" pitchFamily="34" charset="0"/>
              <a:cs typeface="Calibri" panose="020F0502020204030204" pitchFamily="34" charset="0"/>
            </a:endParaRPr>
          </a:p>
        </p:txBody>
      </p:sp>
      <p:pic>
        <p:nvPicPr>
          <p:cNvPr id="5" name="Obrázek 4">
            <a:extLst>
              <a:ext uri="{FF2B5EF4-FFF2-40B4-BE49-F238E27FC236}">
                <a16:creationId xmlns="" xmlns:a16="http://schemas.microsoft.com/office/drawing/2014/main" id="{B4C643DA-E799-4A61-A26F-DB9EB27BF62A}"/>
              </a:ext>
            </a:extLst>
          </p:cNvPr>
          <p:cNvPicPr>
            <a:picLocks noChangeAspect="1"/>
          </p:cNvPicPr>
          <p:nvPr/>
        </p:nvPicPr>
        <p:blipFill>
          <a:blip r:embed="rId3"/>
          <a:stretch>
            <a:fillRect/>
          </a:stretch>
        </p:blipFill>
        <p:spPr>
          <a:xfrm>
            <a:off x="8332483" y="2180497"/>
            <a:ext cx="3466233" cy="2310822"/>
          </a:xfrm>
          <a:prstGeom prst="rect">
            <a:avLst/>
          </a:prstGeom>
        </p:spPr>
      </p:pic>
    </p:spTree>
    <p:extLst>
      <p:ext uri="{BB962C8B-B14F-4D97-AF65-F5344CB8AC3E}">
        <p14:creationId xmlns:p14="http://schemas.microsoft.com/office/powerpoint/2010/main" val="2772708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B691D59-8F51-4DD8-AD41-D568D29B08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204AEF18-0627-48F3-9B3D-F7E8F050B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CEAEE08A-C572-438F-9753-B0D527A51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DB93146F-62ED-4C59-844C-0935D0FB50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 xmlns:a16="http://schemas.microsoft.com/office/drawing/2014/main" id="{BF3D65BA-1C65-40FB-92EF-83951BDC1D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3">
            <a:extLst>
              <a:ext uri="{FF2B5EF4-FFF2-40B4-BE49-F238E27FC236}">
                <a16:creationId xmlns="" xmlns:a16="http://schemas.microsoft.com/office/drawing/2014/main" id="{AAA6FDA5-A762-C899-4B07-0529C250C51A}"/>
              </a:ext>
            </a:extLst>
          </p:cNvPr>
          <p:cNvPicPr>
            <a:picLocks noGrp="1"/>
          </p:cNvPicPr>
          <p:nvPr>
            <p:ph idx="1"/>
          </p:nvPr>
        </p:nvPicPr>
        <p:blipFill>
          <a:blip r:embed="rId3" cstate="print"/>
          <a:stretch>
            <a:fillRect/>
          </a:stretch>
        </p:blipFill>
        <p:spPr>
          <a:xfrm>
            <a:off x="446533" y="1351125"/>
            <a:ext cx="7322398" cy="4605045"/>
          </a:xfrm>
          <a:prstGeom prst="rect">
            <a:avLst/>
          </a:prstGeom>
        </p:spPr>
      </p:pic>
      <p:sp>
        <p:nvSpPr>
          <p:cNvPr id="19" name="Rectangle 18">
            <a:extLst>
              <a:ext uri="{FF2B5EF4-FFF2-40B4-BE49-F238E27FC236}">
                <a16:creationId xmlns="" xmlns:a16="http://schemas.microsoft.com/office/drawing/2014/main" id="{ADF52CCA-FCDD-49A0-BFFC-3BD41F1B82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 xmlns:a16="http://schemas.microsoft.com/office/drawing/2014/main" id="{82BBC528-AC0D-D3E6-1F25-8161D8FF6656}"/>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400" b="1" dirty="0">
                <a:solidFill>
                  <a:srgbClr val="FFFFFF"/>
                </a:solidFill>
                <a:latin typeface="Calibri" panose="020F0502020204030204" pitchFamily="34" charset="0"/>
                <a:cs typeface="Calibri" panose="020F0502020204030204" pitchFamily="34" charset="0"/>
              </a:rPr>
              <a:t>SLOŽENÍ NIKOTINOVÉHO SÁČKU</a:t>
            </a:r>
          </a:p>
        </p:txBody>
      </p:sp>
    </p:spTree>
    <p:extLst>
      <p:ext uri="{BB962C8B-B14F-4D97-AF65-F5344CB8AC3E}">
        <p14:creationId xmlns:p14="http://schemas.microsoft.com/office/powerpoint/2010/main" val="127349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 xmlns:a16="http://schemas.microsoft.com/office/drawing/2014/main" id="{4FBC27E4-CED5-A0CE-6B44-5FE738C52AAC}"/>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NIKOTINOVÉ SÁČKY– CO ŘÍKÁME DĚTEM?</a:t>
            </a:r>
          </a:p>
        </p:txBody>
      </p:sp>
      <p:sp>
        <p:nvSpPr>
          <p:cNvPr id="10" name="Zástupný obsah 2">
            <a:extLst>
              <a:ext uri="{FF2B5EF4-FFF2-40B4-BE49-F238E27FC236}">
                <a16:creationId xmlns="" xmlns:a16="http://schemas.microsoft.com/office/drawing/2014/main" id="{85BB7180-09A4-D9BF-4EC8-D6A7F4E120DC}"/>
              </a:ext>
            </a:extLst>
          </p:cNvPr>
          <p:cNvSpPr>
            <a:spLocks noGrp="1"/>
          </p:cNvSpPr>
          <p:nvPr>
            <p:ph idx="1"/>
          </p:nvPr>
        </p:nvSpPr>
        <p:spPr>
          <a:xfrm>
            <a:off x="537883" y="2201258"/>
            <a:ext cx="11072924" cy="4316083"/>
          </a:xfrm>
        </p:spPr>
        <p:txBody>
          <a:bodyPr>
            <a:normAutofit/>
          </a:bodyPr>
          <a:lstStyle/>
          <a:p>
            <a:r>
              <a:rPr lang="cs-CZ" sz="2800" dirty="0">
                <a:solidFill>
                  <a:schemeClr val="tx1"/>
                </a:solidFill>
                <a:latin typeface="Calibri" panose="020F0502020204030204" pitchFamily="34" charset="0"/>
                <a:cs typeface="Calibri" panose="020F0502020204030204" pitchFamily="34" charset="0"/>
              </a:rPr>
              <a:t>Otrava nikotinem – bušení srdce, závratě, pocení, může končit i bezvědomím </a:t>
            </a:r>
          </a:p>
          <a:p>
            <a:r>
              <a:rPr lang="cs-CZ" sz="2800" dirty="0">
                <a:solidFill>
                  <a:schemeClr val="tx1"/>
                </a:solidFill>
                <a:latin typeface="Calibri" panose="020F0502020204030204" pitchFamily="34" charset="0"/>
                <a:cs typeface="Calibri" panose="020F0502020204030204" pitchFamily="34" charset="0"/>
              </a:rPr>
              <a:t>Při spolknutí sáčku – vyvolat zvracení, vyhledat lékařskou pomoc (jet na pohotovost, zavolat 155), může dojít k závažné otravě</a:t>
            </a:r>
          </a:p>
          <a:p>
            <a:r>
              <a:rPr lang="cs-CZ" sz="2800" dirty="0">
                <a:solidFill>
                  <a:schemeClr val="tx1"/>
                </a:solidFill>
                <a:latin typeface="Calibri" panose="020F0502020204030204" pitchFamily="34" charset="0"/>
                <a:cs typeface="Calibri" panose="020F0502020204030204" pitchFamily="34" charset="0"/>
              </a:rPr>
              <a:t>Při předávkování nikotinem - </a:t>
            </a:r>
            <a:r>
              <a:rPr lang="cs-CZ" sz="2800" dirty="0">
                <a:solidFill>
                  <a:srgbClr val="000000"/>
                </a:solidFill>
                <a:effectLst/>
                <a:latin typeface="Calibri" panose="020F0502020204030204" pitchFamily="34" charset="0"/>
                <a:ea typeface="Times New Roman" panose="02020603050405020304" pitchFamily="18" charset="0"/>
              </a:rPr>
              <a:t>vyndat sáček, vyplachovat ústa, vyplivávat, nepolykat sliny</a:t>
            </a:r>
          </a:p>
          <a:p>
            <a:r>
              <a:rPr lang="cs-CZ" sz="2800" dirty="0">
                <a:solidFill>
                  <a:srgbClr val="000000"/>
                </a:solidFill>
                <a:latin typeface="Calibri" panose="020F0502020204030204" pitchFamily="34" charset="0"/>
                <a:ea typeface="Times New Roman" panose="02020603050405020304" pitchFamily="18" charset="0"/>
              </a:rPr>
              <a:t>Nejsilnější sáčky – až 50 cigaret na jeden sáček – je to </a:t>
            </a:r>
            <a:endParaRPr lang="cs-CZ" sz="2800" dirty="0" smtClean="0">
              <a:solidFill>
                <a:srgbClr val="000000"/>
              </a:solidFill>
              <a:latin typeface="Calibri" panose="020F0502020204030204" pitchFamily="34" charset="0"/>
              <a:ea typeface="Times New Roman" panose="02020603050405020304" pitchFamily="18" charset="0"/>
            </a:endParaRPr>
          </a:p>
          <a:p>
            <a:pPr marL="0" indent="0">
              <a:buNone/>
            </a:pPr>
            <a:r>
              <a:rPr lang="cs-CZ" sz="2800" dirty="0" smtClean="0">
                <a:solidFill>
                  <a:srgbClr val="000000"/>
                </a:solidFill>
                <a:latin typeface="Calibri" panose="020F0502020204030204" pitchFamily="34" charset="0"/>
                <a:ea typeface="Times New Roman" panose="02020603050405020304" pitchFamily="18" charset="0"/>
              </a:rPr>
              <a:t>podobné</a:t>
            </a:r>
            <a:r>
              <a:rPr lang="cs-CZ" sz="2800" dirty="0">
                <a:solidFill>
                  <a:srgbClr val="000000"/>
                </a:solidFill>
                <a:latin typeface="Calibri" panose="020F0502020204030204" pitchFamily="34" charset="0"/>
                <a:ea typeface="Times New Roman" panose="02020603050405020304" pitchFamily="18" charset="0"/>
              </a:rPr>
              <a:t>, jako </a:t>
            </a:r>
            <a:r>
              <a:rPr lang="cs-CZ" sz="2800" b="1" dirty="0">
                <a:solidFill>
                  <a:srgbClr val="000000"/>
                </a:solidFill>
                <a:latin typeface="Calibri" panose="020F0502020204030204" pitchFamily="34" charset="0"/>
                <a:ea typeface="Times New Roman" panose="02020603050405020304" pitchFamily="18" charset="0"/>
              </a:rPr>
              <a:t>kdybys kouřil 50 cigaret 20 minut v kuse</a:t>
            </a:r>
            <a:r>
              <a:rPr lang="cs-CZ" sz="2800" b="1" dirty="0">
                <a:solidFill>
                  <a:srgbClr val="000000"/>
                </a:solidFill>
                <a:effectLst/>
                <a:latin typeface="Calibri" panose="020F0502020204030204" pitchFamily="34" charset="0"/>
                <a:ea typeface="Times New Roman" panose="02020603050405020304" pitchFamily="18" charset="0"/>
              </a:rPr>
              <a:t> </a:t>
            </a:r>
            <a:endParaRPr lang="cs-CZ" sz="2800" b="1" dirty="0">
              <a:solidFill>
                <a:schemeClr val="tx1"/>
              </a:solidFill>
              <a:latin typeface="Calibri" panose="020F0502020204030204" pitchFamily="34" charset="0"/>
              <a:cs typeface="Calibri" panose="020F0502020204030204" pitchFamily="34" charset="0"/>
            </a:endParaRPr>
          </a:p>
        </p:txBody>
      </p:sp>
      <p:pic>
        <p:nvPicPr>
          <p:cNvPr id="11" name="object 4">
            <a:extLst>
              <a:ext uri="{FF2B5EF4-FFF2-40B4-BE49-F238E27FC236}">
                <a16:creationId xmlns="" xmlns:a16="http://schemas.microsoft.com/office/drawing/2014/main" id="{3120DC6A-B753-95CB-38DA-C3D5D6CA1732}"/>
              </a:ext>
            </a:extLst>
          </p:cNvPr>
          <p:cNvPicPr/>
          <p:nvPr/>
        </p:nvPicPr>
        <p:blipFill>
          <a:blip r:embed="rId2" cstate="print"/>
          <a:stretch>
            <a:fillRect/>
          </a:stretch>
        </p:blipFill>
        <p:spPr>
          <a:xfrm>
            <a:off x="8944495" y="4871258"/>
            <a:ext cx="2666311" cy="1744221"/>
          </a:xfrm>
          <a:prstGeom prst="rect">
            <a:avLst/>
          </a:prstGeom>
        </p:spPr>
      </p:pic>
    </p:spTree>
    <p:extLst>
      <p:ext uri="{BB962C8B-B14F-4D97-AF65-F5344CB8AC3E}">
        <p14:creationId xmlns:p14="http://schemas.microsoft.com/office/powerpoint/2010/main" val="1509155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2DDD965-B1FF-3F3C-CE62-90FA2FABE64D}"/>
              </a:ext>
            </a:extLst>
          </p:cNvPr>
          <p:cNvSpPr>
            <a:spLocks noGrp="1"/>
          </p:cNvSpPr>
          <p:nvPr>
            <p:ph type="title"/>
          </p:nvPr>
        </p:nvSpPr>
        <p:spPr/>
        <p:txBody>
          <a:bodyPr>
            <a:normAutofit/>
          </a:bodyPr>
          <a:lstStyle/>
          <a:p>
            <a:pPr algn="ctr"/>
            <a:r>
              <a:rPr lang="cs-CZ" sz="4500" b="1" dirty="0">
                <a:latin typeface="Calibri" panose="020F0502020204030204" pitchFamily="34" charset="0"/>
                <a:cs typeface="Calibri" panose="020F0502020204030204" pitchFamily="34" charset="0"/>
              </a:rPr>
              <a:t>V ČEM JE KOLIK NIKOTINU? </a:t>
            </a:r>
          </a:p>
        </p:txBody>
      </p:sp>
      <p:sp>
        <p:nvSpPr>
          <p:cNvPr id="3" name="Zástupný obsah 2">
            <a:extLst>
              <a:ext uri="{FF2B5EF4-FFF2-40B4-BE49-F238E27FC236}">
                <a16:creationId xmlns="" xmlns:a16="http://schemas.microsoft.com/office/drawing/2014/main" id="{96816F0B-2DA2-3A26-1C86-B0E55831B867}"/>
              </a:ext>
            </a:extLst>
          </p:cNvPr>
          <p:cNvSpPr>
            <a:spLocks noGrp="1"/>
          </p:cNvSpPr>
          <p:nvPr>
            <p:ph idx="1"/>
          </p:nvPr>
        </p:nvSpPr>
        <p:spPr>
          <a:xfrm>
            <a:off x="572227" y="1420722"/>
            <a:ext cx="11029615" cy="3678303"/>
          </a:xfrm>
        </p:spPr>
        <p:txBody>
          <a:bodyPr>
            <a:normAutofit/>
          </a:bodyPr>
          <a:lstStyle/>
          <a:p>
            <a:r>
              <a:rPr lang="cs-CZ" sz="3600" b="1" dirty="0">
                <a:solidFill>
                  <a:schemeClr val="tx1"/>
                </a:solidFill>
                <a:latin typeface="Calibri" panose="020F0502020204030204" pitchFamily="34" charset="0"/>
                <a:cs typeface="Calibri" panose="020F0502020204030204" pitchFamily="34" charset="0"/>
              </a:rPr>
              <a:t>Cigareta</a:t>
            </a:r>
            <a:r>
              <a:rPr lang="cs-CZ" sz="3600" dirty="0">
                <a:solidFill>
                  <a:schemeClr val="tx1"/>
                </a:solidFill>
                <a:latin typeface="Calibri" panose="020F0502020204030204" pitchFamily="34" charset="0"/>
                <a:cs typeface="Calibri" panose="020F0502020204030204" pitchFamily="34" charset="0"/>
              </a:rPr>
              <a:t> </a:t>
            </a:r>
            <a:r>
              <a:rPr lang="cs-CZ" sz="3600" dirty="0">
                <a:solidFill>
                  <a:schemeClr val="tx1"/>
                </a:solidFill>
                <a:latin typeface="Calibri" panose="020F0502020204030204" pitchFamily="34" charset="0"/>
                <a:cs typeface="Calibri" panose="020F0502020204030204" pitchFamily="34" charset="0"/>
                <a:sym typeface="Wingdings" pitchFamily="2" charset="2"/>
              </a:rPr>
              <a:t> </a:t>
            </a:r>
            <a:r>
              <a:rPr lang="cs-CZ" sz="3600" dirty="0">
                <a:solidFill>
                  <a:schemeClr val="tx1"/>
                </a:solidFill>
                <a:latin typeface="Calibri" panose="020F0502020204030204" pitchFamily="34" charset="0"/>
                <a:cs typeface="Calibri" panose="020F0502020204030204" pitchFamily="34" charset="0"/>
              </a:rPr>
              <a:t>1 – 1,5 mg nikotinu</a:t>
            </a:r>
          </a:p>
          <a:p>
            <a:r>
              <a:rPr lang="cs-CZ" sz="3600" b="1" dirty="0">
                <a:solidFill>
                  <a:schemeClr val="tx1"/>
                </a:solidFill>
                <a:latin typeface="Calibri" panose="020F0502020204030204" pitchFamily="34" charset="0"/>
                <a:cs typeface="Calibri" panose="020F0502020204030204" pitchFamily="34" charset="0"/>
              </a:rPr>
              <a:t>Nikotinová žvýkačka </a:t>
            </a:r>
            <a:r>
              <a:rPr lang="cs-CZ" sz="3600" dirty="0">
                <a:solidFill>
                  <a:schemeClr val="tx1"/>
                </a:solidFill>
                <a:latin typeface="Calibri" panose="020F0502020204030204" pitchFamily="34" charset="0"/>
                <a:cs typeface="Calibri" panose="020F0502020204030204" pitchFamily="34" charset="0"/>
                <a:sym typeface="Wingdings" pitchFamily="2" charset="2"/>
              </a:rPr>
              <a:t> 2 – 4 mg nikotinu</a:t>
            </a:r>
          </a:p>
          <a:p>
            <a:r>
              <a:rPr lang="cs-CZ" sz="3600" b="1" dirty="0">
                <a:solidFill>
                  <a:schemeClr val="tx1"/>
                </a:solidFill>
                <a:latin typeface="Calibri" panose="020F0502020204030204" pitchFamily="34" charset="0"/>
                <a:cs typeface="Calibri" panose="020F0502020204030204" pitchFamily="34" charset="0"/>
                <a:sym typeface="Wingdings" pitchFamily="2" charset="2"/>
              </a:rPr>
              <a:t>Elektronická cigareta (Elf Bar) </a:t>
            </a:r>
            <a:r>
              <a:rPr lang="cs-CZ" sz="3600" dirty="0">
                <a:solidFill>
                  <a:schemeClr val="tx1"/>
                </a:solidFill>
                <a:latin typeface="Calibri" panose="020F0502020204030204" pitchFamily="34" charset="0"/>
                <a:cs typeface="Calibri" panose="020F0502020204030204" pitchFamily="34" charset="0"/>
                <a:sym typeface="Wingdings" pitchFamily="2" charset="2"/>
              </a:rPr>
              <a:t> 20 mg nikotinu </a:t>
            </a:r>
          </a:p>
          <a:p>
            <a:r>
              <a:rPr lang="cs-CZ" sz="3600" b="1" dirty="0">
                <a:solidFill>
                  <a:schemeClr val="tx1"/>
                </a:solidFill>
                <a:latin typeface="Calibri" panose="020F0502020204030204" pitchFamily="34" charset="0"/>
                <a:cs typeface="Calibri" panose="020F0502020204030204" pitchFamily="34" charset="0"/>
                <a:sym typeface="Wingdings" pitchFamily="2" charset="2"/>
              </a:rPr>
              <a:t>Nikotinový sáček </a:t>
            </a:r>
            <a:r>
              <a:rPr lang="cs-CZ" sz="3600" dirty="0">
                <a:solidFill>
                  <a:schemeClr val="tx1"/>
                </a:solidFill>
                <a:latin typeface="Calibri" panose="020F0502020204030204" pitchFamily="34" charset="0"/>
                <a:cs typeface="Calibri" panose="020F0502020204030204" pitchFamily="34" charset="0"/>
                <a:sym typeface="Wingdings" pitchFamily="2" charset="2"/>
              </a:rPr>
              <a:t> 4 – 50 mg nikotinu </a:t>
            </a:r>
            <a:endParaRPr lang="cs-CZ" sz="3600" dirty="0">
              <a:solidFill>
                <a:schemeClr val="tx1"/>
              </a:solidFill>
              <a:latin typeface="Calibri" panose="020F0502020204030204" pitchFamily="34" charset="0"/>
              <a:cs typeface="Calibri" panose="020F0502020204030204" pitchFamily="34" charset="0"/>
            </a:endParaRPr>
          </a:p>
        </p:txBody>
      </p:sp>
      <p:pic>
        <p:nvPicPr>
          <p:cNvPr id="4" name="object 2">
            <a:extLst>
              <a:ext uri="{FF2B5EF4-FFF2-40B4-BE49-F238E27FC236}">
                <a16:creationId xmlns="" xmlns:a16="http://schemas.microsoft.com/office/drawing/2014/main" id="{2121EBB7-0CB9-E49A-035F-72F0F678B9EC}"/>
              </a:ext>
            </a:extLst>
          </p:cNvPr>
          <p:cNvPicPr/>
          <p:nvPr/>
        </p:nvPicPr>
        <p:blipFill>
          <a:blip r:embed="rId2" cstate="print"/>
          <a:stretch>
            <a:fillRect/>
          </a:stretch>
        </p:blipFill>
        <p:spPr>
          <a:xfrm>
            <a:off x="205142" y="5244277"/>
            <a:ext cx="2852889" cy="1276965"/>
          </a:xfrm>
          <a:prstGeom prst="rect">
            <a:avLst/>
          </a:prstGeom>
        </p:spPr>
      </p:pic>
      <p:pic>
        <p:nvPicPr>
          <p:cNvPr id="5" name="object 4">
            <a:extLst>
              <a:ext uri="{FF2B5EF4-FFF2-40B4-BE49-F238E27FC236}">
                <a16:creationId xmlns="" xmlns:a16="http://schemas.microsoft.com/office/drawing/2014/main" id="{AA1A2674-B91A-409C-438E-838805A87DB7}"/>
              </a:ext>
            </a:extLst>
          </p:cNvPr>
          <p:cNvPicPr/>
          <p:nvPr/>
        </p:nvPicPr>
        <p:blipFill>
          <a:blip r:embed="rId3" cstate="print"/>
          <a:stretch>
            <a:fillRect/>
          </a:stretch>
        </p:blipFill>
        <p:spPr>
          <a:xfrm>
            <a:off x="3826628" y="4748710"/>
            <a:ext cx="2483085" cy="2129450"/>
          </a:xfrm>
          <a:prstGeom prst="rect">
            <a:avLst/>
          </a:prstGeom>
        </p:spPr>
      </p:pic>
      <p:pic>
        <p:nvPicPr>
          <p:cNvPr id="6" name="object 5">
            <a:extLst>
              <a:ext uri="{FF2B5EF4-FFF2-40B4-BE49-F238E27FC236}">
                <a16:creationId xmlns="" xmlns:a16="http://schemas.microsoft.com/office/drawing/2014/main" id="{31012037-BFD2-9DDF-8E39-C459D1A4C61E}"/>
              </a:ext>
            </a:extLst>
          </p:cNvPr>
          <p:cNvPicPr/>
          <p:nvPr/>
        </p:nvPicPr>
        <p:blipFill>
          <a:blip r:embed="rId4" cstate="print"/>
          <a:stretch>
            <a:fillRect/>
          </a:stretch>
        </p:blipFill>
        <p:spPr>
          <a:xfrm>
            <a:off x="7661304" y="4669088"/>
            <a:ext cx="2929201" cy="1852154"/>
          </a:xfrm>
          <a:prstGeom prst="rect">
            <a:avLst/>
          </a:prstGeom>
        </p:spPr>
      </p:pic>
      <p:pic>
        <p:nvPicPr>
          <p:cNvPr id="7" name="object 3">
            <a:extLst>
              <a:ext uri="{FF2B5EF4-FFF2-40B4-BE49-F238E27FC236}">
                <a16:creationId xmlns="" xmlns:a16="http://schemas.microsoft.com/office/drawing/2014/main" id="{91EA5E32-7096-E359-74C3-DEF25783817E}"/>
              </a:ext>
            </a:extLst>
          </p:cNvPr>
          <p:cNvPicPr/>
          <p:nvPr/>
        </p:nvPicPr>
        <p:blipFill>
          <a:blip r:embed="rId5" cstate="print"/>
          <a:stretch>
            <a:fillRect/>
          </a:stretch>
        </p:blipFill>
        <p:spPr>
          <a:xfrm>
            <a:off x="11184765" y="2973811"/>
            <a:ext cx="549870" cy="3390554"/>
          </a:xfrm>
          <a:prstGeom prst="rect">
            <a:avLst/>
          </a:prstGeom>
        </p:spPr>
      </p:pic>
    </p:spTree>
    <p:extLst>
      <p:ext uri="{BB962C8B-B14F-4D97-AF65-F5344CB8AC3E}">
        <p14:creationId xmlns:p14="http://schemas.microsoft.com/office/powerpoint/2010/main" val="2382096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0011" y="5516811"/>
            <a:ext cx="11029616" cy="988332"/>
          </a:xfrm>
        </p:spPr>
        <p:txBody>
          <a:bodyPr>
            <a:noAutofit/>
          </a:bodyPr>
          <a:lstStyle/>
          <a:p>
            <a:pPr>
              <a:lnSpc>
                <a:spcPct val="90000"/>
              </a:lnSpc>
            </a:pPr>
            <a:r>
              <a:rPr lang="cs-CZ" sz="3600" b="1" u="sng" dirty="0">
                <a:solidFill>
                  <a:schemeClr val="accent1"/>
                </a:solidFill>
                <a:latin typeface="Calibri" panose="020F0502020204030204" pitchFamily="34" charset="0"/>
                <a:cs typeface="Calibri" panose="020F0502020204030204" pitchFamily="34" charset="0"/>
              </a:rPr>
              <a:t>Výrobci cílí na naše děti</a:t>
            </a:r>
            <a:r>
              <a:rPr lang="cs-CZ" sz="3600" b="1" u="sng" dirty="0" smtClean="0">
                <a:solidFill>
                  <a:schemeClr val="accent1"/>
                </a:solidFill>
                <a:latin typeface="Calibri" panose="020F0502020204030204" pitchFamily="34" charset="0"/>
                <a:cs typeface="Calibri" panose="020F0502020204030204" pitchFamily="34" charset="0"/>
              </a:rPr>
              <a:t>!!!</a:t>
            </a:r>
            <a:br>
              <a:rPr lang="cs-CZ" sz="3600" b="1" u="sng" dirty="0" smtClean="0">
                <a:solidFill>
                  <a:schemeClr val="accent1"/>
                </a:solidFill>
                <a:latin typeface="Calibri" panose="020F0502020204030204" pitchFamily="34" charset="0"/>
                <a:cs typeface="Calibri" panose="020F0502020204030204" pitchFamily="34" charset="0"/>
              </a:rPr>
            </a:br>
            <a:r>
              <a:rPr lang="cs-CZ" sz="3600" b="1" u="sng" dirty="0">
                <a:solidFill>
                  <a:schemeClr val="accent1"/>
                </a:solidFill>
                <a:latin typeface="Calibri" panose="020F0502020204030204" pitchFamily="34" charset="0"/>
                <a:cs typeface="Calibri" panose="020F0502020204030204" pitchFamily="34" charset="0"/>
              </a:rPr>
              <a:t/>
            </a:r>
            <a:br>
              <a:rPr lang="cs-CZ" sz="3600" b="1" u="sng" dirty="0">
                <a:solidFill>
                  <a:schemeClr val="accent1"/>
                </a:solidFill>
                <a:latin typeface="Calibri" panose="020F0502020204030204" pitchFamily="34" charset="0"/>
                <a:cs typeface="Calibri" panose="020F0502020204030204" pitchFamily="34" charset="0"/>
              </a:rPr>
            </a:br>
            <a:r>
              <a:rPr lang="cs-CZ" sz="3600" b="1" u="sng" dirty="0">
                <a:solidFill>
                  <a:schemeClr val="accent1"/>
                </a:solidFill>
                <a:latin typeface="Calibri" panose="020F0502020204030204" pitchFamily="34" charset="0"/>
                <a:cs typeface="Calibri" panose="020F0502020204030204" pitchFamily="34" charset="0"/>
              </a:rPr>
              <a:t> Výrobky jsou barevné, s obrázky, voní a mají sladké ovocné příchutě. </a:t>
            </a:r>
            <a:r>
              <a:rPr lang="cs-CZ" sz="3600" b="1" u="sng" dirty="0" smtClean="0">
                <a:solidFill>
                  <a:schemeClr val="accent1"/>
                </a:solidFill>
                <a:latin typeface="Calibri" panose="020F0502020204030204" pitchFamily="34" charset="0"/>
                <a:cs typeface="Calibri" panose="020F0502020204030204" pitchFamily="34" charset="0"/>
              </a:rPr>
              <a:t/>
            </a:r>
            <a:br>
              <a:rPr lang="cs-CZ" sz="3600" b="1" u="sng" dirty="0" smtClean="0">
                <a:solidFill>
                  <a:schemeClr val="accent1"/>
                </a:solidFill>
                <a:latin typeface="Calibri" panose="020F0502020204030204" pitchFamily="34" charset="0"/>
                <a:cs typeface="Calibri" panose="020F0502020204030204" pitchFamily="34" charset="0"/>
              </a:rPr>
            </a:br>
            <a:r>
              <a:rPr lang="cs-CZ" sz="3600" b="1" u="sng" dirty="0">
                <a:solidFill>
                  <a:schemeClr val="accent1"/>
                </a:solidFill>
                <a:latin typeface="Calibri" panose="020F0502020204030204" pitchFamily="34" charset="0"/>
                <a:cs typeface="Calibri" panose="020F0502020204030204" pitchFamily="34" charset="0"/>
              </a:rPr>
              <a:t/>
            </a:r>
            <a:br>
              <a:rPr lang="cs-CZ" sz="3600" b="1" u="sng" dirty="0">
                <a:solidFill>
                  <a:schemeClr val="accent1"/>
                </a:solidFill>
                <a:latin typeface="Calibri" panose="020F0502020204030204" pitchFamily="34" charset="0"/>
                <a:cs typeface="Calibri" panose="020F0502020204030204" pitchFamily="34" charset="0"/>
              </a:rPr>
            </a:br>
            <a:r>
              <a:rPr lang="cs-CZ" sz="3600" b="1" u="sng" dirty="0">
                <a:solidFill>
                  <a:schemeClr val="accent1"/>
                </a:solidFill>
                <a:latin typeface="Calibri" panose="020F0502020204030204" pitchFamily="34" charset="0"/>
                <a:cs typeface="Calibri" panose="020F0502020204030204" pitchFamily="34" charset="0"/>
              </a:rPr>
              <a:t>Výrobky jsou cenově dostupné. </a:t>
            </a:r>
            <a:r>
              <a:rPr lang="cs-CZ" sz="3600" b="1" u="sng" dirty="0" smtClean="0">
                <a:solidFill>
                  <a:schemeClr val="accent1"/>
                </a:solidFill>
                <a:latin typeface="Calibri" panose="020F0502020204030204" pitchFamily="34" charset="0"/>
                <a:cs typeface="Calibri" panose="020F0502020204030204" pitchFamily="34" charset="0"/>
              </a:rPr>
              <a:t/>
            </a:r>
            <a:br>
              <a:rPr lang="cs-CZ" sz="3600" b="1" u="sng" dirty="0" smtClean="0">
                <a:solidFill>
                  <a:schemeClr val="accent1"/>
                </a:solidFill>
                <a:latin typeface="Calibri" panose="020F0502020204030204" pitchFamily="34" charset="0"/>
                <a:cs typeface="Calibri" panose="020F0502020204030204" pitchFamily="34" charset="0"/>
              </a:rPr>
            </a:br>
            <a:r>
              <a:rPr lang="cs-CZ" sz="3600" b="1" u="sng" dirty="0">
                <a:solidFill>
                  <a:schemeClr val="accent1"/>
                </a:solidFill>
                <a:latin typeface="Calibri" panose="020F0502020204030204" pitchFamily="34" charset="0"/>
                <a:cs typeface="Calibri" panose="020F0502020204030204" pitchFamily="34" charset="0"/>
              </a:rPr>
              <a:t/>
            </a:r>
            <a:br>
              <a:rPr lang="cs-CZ" sz="3600" b="1" u="sng" dirty="0">
                <a:solidFill>
                  <a:schemeClr val="accent1"/>
                </a:solidFill>
                <a:latin typeface="Calibri" panose="020F0502020204030204" pitchFamily="34" charset="0"/>
                <a:cs typeface="Calibri" panose="020F0502020204030204" pitchFamily="34" charset="0"/>
              </a:rPr>
            </a:br>
            <a:r>
              <a:rPr lang="cs-CZ" sz="3600" b="1" u="sng" dirty="0">
                <a:solidFill>
                  <a:schemeClr val="accent1"/>
                </a:solidFill>
                <a:latin typeface="Calibri" panose="020F0502020204030204" pitchFamily="34" charset="0"/>
                <a:cs typeface="Calibri" panose="020F0502020204030204" pitchFamily="34" charset="0"/>
              </a:rPr>
              <a:t>Závislost vzniká brzy, za 2-3 týdny se mohou objevovat abstinenční příznaky</a:t>
            </a:r>
          </a:p>
        </p:txBody>
      </p:sp>
      <p:sp>
        <p:nvSpPr>
          <p:cNvPr id="4" name="TextovéPole 3"/>
          <p:cNvSpPr txBox="1"/>
          <p:nvPr/>
        </p:nvSpPr>
        <p:spPr>
          <a:xfrm>
            <a:off x="941293" y="609600"/>
            <a:ext cx="7434407" cy="1200329"/>
          </a:xfrm>
          <a:prstGeom prst="rect">
            <a:avLst/>
          </a:prstGeom>
          <a:noFill/>
        </p:spPr>
        <p:txBody>
          <a:bodyPr wrap="none" rtlCol="0">
            <a:spAutoFit/>
          </a:bodyPr>
          <a:lstStyle/>
          <a:p>
            <a:r>
              <a:rPr lang="cs-CZ" sz="7200" dirty="0" smtClean="0">
                <a:solidFill>
                  <a:schemeClr val="bg1"/>
                </a:solidFill>
              </a:rPr>
              <a:t>Je to velký problém</a:t>
            </a:r>
            <a:endParaRPr lang="cs-CZ" sz="7200" dirty="0">
              <a:solidFill>
                <a:schemeClr val="bg1"/>
              </a:solidFill>
            </a:endParaRPr>
          </a:p>
        </p:txBody>
      </p:sp>
    </p:spTree>
    <p:extLst>
      <p:ext uri="{BB962C8B-B14F-4D97-AF65-F5344CB8AC3E}">
        <p14:creationId xmlns:p14="http://schemas.microsoft.com/office/powerpoint/2010/main" val="382824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Calibri" panose="020F0502020204030204" pitchFamily="34" charset="0"/>
                <a:cs typeface="Calibri" panose="020F0502020204030204" pitchFamily="34" charset="0"/>
              </a:rPr>
              <a:t>KRATOM</a:t>
            </a:r>
            <a:endParaRPr lang="cs-CZ" dirty="0"/>
          </a:p>
        </p:txBody>
      </p:sp>
      <p:sp>
        <p:nvSpPr>
          <p:cNvPr id="3" name="Zástupný symbol pro obsah 2"/>
          <p:cNvSpPr>
            <a:spLocks noGrp="1"/>
          </p:cNvSpPr>
          <p:nvPr>
            <p:ph idx="1"/>
          </p:nvPr>
        </p:nvSpPr>
        <p:spPr>
          <a:xfrm>
            <a:off x="581192" y="2180496"/>
            <a:ext cx="11029615" cy="2248069"/>
          </a:xfrm>
        </p:spPr>
        <p:txBody>
          <a:bodyPr/>
          <a:lstStyle/>
          <a:p>
            <a:r>
              <a:rPr lang="cs-CZ" dirty="0">
                <a:solidFill>
                  <a:schemeClr val="tx1"/>
                </a:solidFill>
                <a:latin typeface="Calibri" panose="020F0502020204030204" pitchFamily="34" charset="0"/>
                <a:cs typeface="Calibri" panose="020F0502020204030204" pitchFamily="34" charset="0"/>
              </a:rPr>
              <a:t>Je to strom z </a:t>
            </a:r>
            <a:r>
              <a:rPr lang="cs-CZ" dirty="0" err="1">
                <a:solidFill>
                  <a:schemeClr val="tx1"/>
                </a:solidFill>
                <a:latin typeface="Calibri" panose="020F0502020204030204" pitchFamily="34" charset="0"/>
                <a:cs typeface="Calibri" panose="020F0502020204030204" pitchFamily="34" charset="0"/>
              </a:rPr>
              <a:t>jichovýchodní</a:t>
            </a:r>
            <a:r>
              <a:rPr lang="cs-CZ" dirty="0">
                <a:solidFill>
                  <a:schemeClr val="tx1"/>
                </a:solidFill>
                <a:latin typeface="Calibri" panose="020F0502020204030204" pitchFamily="34" charset="0"/>
                <a:cs typeface="Calibri" panose="020F0502020204030204" pitchFamily="34" charset="0"/>
              </a:rPr>
              <a:t> Asie (Filipíny, Thajsko, Barma, </a:t>
            </a:r>
            <a:r>
              <a:rPr lang="cs-CZ" dirty="0" err="1">
                <a:solidFill>
                  <a:schemeClr val="tx1"/>
                </a:solidFill>
                <a:latin typeface="Calibri" panose="020F0502020204030204" pitchFamily="34" charset="0"/>
                <a:cs typeface="Calibri" panose="020F0502020204030204" pitchFamily="34" charset="0"/>
              </a:rPr>
              <a:t>Malajsije</a:t>
            </a:r>
            <a:r>
              <a:rPr lang="cs-CZ" dirty="0">
                <a:solidFill>
                  <a:schemeClr val="tx1"/>
                </a:solidFill>
                <a:latin typeface="Calibri" panose="020F0502020204030204" pitchFamily="34" charset="0"/>
                <a:cs typeface="Calibri" panose="020F0502020204030204" pitchFamily="34" charset="0"/>
              </a:rPr>
              <a:t>)</a:t>
            </a:r>
          </a:p>
          <a:p>
            <a:r>
              <a:rPr lang="cs-CZ" dirty="0">
                <a:solidFill>
                  <a:schemeClr val="tx1"/>
                </a:solidFill>
                <a:latin typeface="Calibri" panose="020F0502020204030204" pitchFamily="34" charset="0"/>
                <a:cs typeface="Calibri" panose="020F0502020204030204" pitchFamily="34" charset="0"/>
              </a:rPr>
              <a:t>Usušené listy </a:t>
            </a:r>
            <a:r>
              <a:rPr lang="cs-CZ" dirty="0" err="1">
                <a:solidFill>
                  <a:schemeClr val="tx1"/>
                </a:solidFill>
                <a:latin typeface="Calibri" panose="020F0502020204030204" pitchFamily="34" charset="0"/>
                <a:cs typeface="Calibri" panose="020F0502020204030204" pitchFamily="34" charset="0"/>
              </a:rPr>
              <a:t>kratomu</a:t>
            </a:r>
            <a:r>
              <a:rPr lang="cs-CZ" dirty="0">
                <a:solidFill>
                  <a:schemeClr val="tx1"/>
                </a:solidFill>
                <a:latin typeface="Calibri" panose="020F0502020204030204" pitchFamily="34" charset="0"/>
                <a:cs typeface="Calibri" panose="020F0502020204030204" pitchFamily="34" charset="0"/>
              </a:rPr>
              <a:t> se zpracovávají se do formy prášku nebo kapslí</a:t>
            </a:r>
          </a:p>
          <a:p>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Užívá se ústně – rozpuštění prášku v nápoji nebo spolknutí kapsle, případně také nasypání prášku přímo do úst</a:t>
            </a:r>
            <a:endParaRPr lang="cs-CZ"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518" y="4093015"/>
            <a:ext cx="3354761" cy="25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087" y="4396908"/>
            <a:ext cx="306705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7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Calibri" panose="020F0502020204030204" pitchFamily="34" charset="0"/>
                <a:cs typeface="Calibri" panose="020F0502020204030204" pitchFamily="34" charset="0"/>
              </a:rPr>
              <a:t>ÚČINKY KRATOMU</a:t>
            </a:r>
            <a:endParaRPr lang="cs-CZ" dirty="0"/>
          </a:p>
        </p:txBody>
      </p:sp>
      <p:sp>
        <p:nvSpPr>
          <p:cNvPr id="3" name="Zástupný symbol pro obsah 2"/>
          <p:cNvSpPr>
            <a:spLocks noGrp="1"/>
          </p:cNvSpPr>
          <p:nvPr>
            <p:ph idx="1"/>
          </p:nvPr>
        </p:nvSpPr>
        <p:spPr/>
        <p:txBody>
          <a:bodyPr/>
          <a:lstStyle/>
          <a:p>
            <a:r>
              <a:rPr lang="cs-CZ" sz="2000" b="1" dirty="0">
                <a:solidFill>
                  <a:schemeClr val="tx1"/>
                </a:solidFill>
                <a:latin typeface="Calibri" panose="020F0502020204030204" pitchFamily="34" charset="0"/>
                <a:cs typeface="Calibri" panose="020F0502020204030204" pitchFamily="34" charset="0"/>
              </a:rPr>
              <a:t>Malé dávky (1 – 5 g)</a:t>
            </a:r>
          </a:p>
          <a:p>
            <a:pPr lvl="1"/>
            <a:r>
              <a:rPr lang="cs-CZ" sz="2000" dirty="0">
                <a:solidFill>
                  <a:schemeClr val="tx1"/>
                </a:solidFill>
                <a:latin typeface="Calibri" panose="020F0502020204030204" pitchFamily="34" charset="0"/>
                <a:cs typeface="Calibri" panose="020F0502020204030204" pitchFamily="34" charset="0"/>
              </a:rPr>
              <a:t>Stimulační</a:t>
            </a:r>
          </a:p>
          <a:p>
            <a:pPr lvl="1"/>
            <a:r>
              <a:rPr lang="cs-CZ" sz="2000" dirty="0">
                <a:solidFill>
                  <a:schemeClr val="tx1"/>
                </a:solidFill>
                <a:latin typeface="Calibri" panose="020F0502020204030204" pitchFamily="34" charset="0"/>
                <a:cs typeface="Calibri" panose="020F0502020204030204" pitchFamily="34" charset="0"/>
              </a:rPr>
              <a:t>Nástup do 10 minut </a:t>
            </a:r>
          </a:p>
          <a:p>
            <a:pPr lvl="1"/>
            <a:r>
              <a:rPr lang="cs-CZ" sz="2000" dirty="0">
                <a:solidFill>
                  <a:schemeClr val="tx1"/>
                </a:solidFill>
                <a:latin typeface="Calibri" panose="020F0502020204030204" pitchFamily="34" charset="0"/>
                <a:cs typeface="Calibri" panose="020F0502020204030204" pitchFamily="34" charset="0"/>
              </a:rPr>
              <a:t>Trvání účinku 60 – 90 min. </a:t>
            </a:r>
          </a:p>
          <a:p>
            <a:r>
              <a:rPr lang="cs-CZ" sz="2000" b="1" dirty="0">
                <a:solidFill>
                  <a:schemeClr val="tx1"/>
                </a:solidFill>
                <a:latin typeface="Calibri" panose="020F0502020204030204" pitchFamily="34" charset="0"/>
                <a:cs typeface="Calibri" panose="020F0502020204030204" pitchFamily="34" charset="0"/>
              </a:rPr>
              <a:t>Velké dávky (5 – 15 g) </a:t>
            </a:r>
          </a:p>
          <a:p>
            <a:pPr lvl="1"/>
            <a:r>
              <a:rPr lang="cs-CZ" sz="2000" dirty="0">
                <a:solidFill>
                  <a:schemeClr val="tx1"/>
                </a:solidFill>
                <a:latin typeface="Calibri" panose="020F0502020204030204" pitchFamily="34" charset="0"/>
                <a:cs typeface="Calibri" panose="020F0502020204030204" pitchFamily="34" charset="0"/>
              </a:rPr>
              <a:t>Výrazně tlumivé, sedativní stav, analgetické účinky</a:t>
            </a:r>
          </a:p>
          <a:p>
            <a:pPr lvl="1"/>
            <a:r>
              <a:rPr lang="cs-CZ" sz="2000" dirty="0">
                <a:solidFill>
                  <a:schemeClr val="tx1"/>
                </a:solidFill>
                <a:latin typeface="Calibri" panose="020F0502020204030204" pitchFamily="34" charset="0"/>
                <a:cs typeface="Calibri" panose="020F0502020204030204" pitchFamily="34" charset="0"/>
              </a:rPr>
              <a:t>Euforie, potlačení bolesti</a:t>
            </a:r>
          </a:p>
          <a:p>
            <a:pPr lvl="1"/>
            <a:r>
              <a:rPr lang="cs-CZ" sz="2000" dirty="0">
                <a:solidFill>
                  <a:schemeClr val="tx1"/>
                </a:solidFill>
                <a:latin typeface="Calibri" panose="020F0502020204030204" pitchFamily="34" charset="0"/>
                <a:cs typeface="Calibri" panose="020F0502020204030204" pitchFamily="34" charset="0"/>
              </a:rPr>
              <a:t>Trvání až po dobu 6 h</a:t>
            </a:r>
          </a:p>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063" y="3536297"/>
            <a:ext cx="306705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36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Calibri" panose="020F0502020204030204" pitchFamily="34" charset="0"/>
                <a:cs typeface="Calibri" panose="020F0502020204030204" pitchFamily="34" charset="0"/>
              </a:rPr>
              <a:t>RIZIKA UŽÍVÁNÍ</a:t>
            </a:r>
            <a:endParaRPr lang="cs-CZ" dirty="0"/>
          </a:p>
        </p:txBody>
      </p:sp>
      <p:sp>
        <p:nvSpPr>
          <p:cNvPr id="3" name="Zástupný symbol pro obsah 2"/>
          <p:cNvSpPr>
            <a:spLocks noGrp="1"/>
          </p:cNvSpPr>
          <p:nvPr>
            <p:ph idx="1"/>
          </p:nvPr>
        </p:nvSpPr>
        <p:spPr/>
        <p:txBody>
          <a:bodyPr/>
          <a:lstStyle/>
          <a:p>
            <a:r>
              <a:rPr lang="cs-CZ" sz="2000" b="1" dirty="0">
                <a:solidFill>
                  <a:schemeClr val="tx1"/>
                </a:solidFill>
                <a:latin typeface="Calibri" panose="020F0502020204030204" pitchFamily="34" charset="0"/>
                <a:cs typeface="Calibri" panose="020F0502020204030204" pitchFamily="34" charset="0"/>
              </a:rPr>
              <a:t>Nežádoucí účinky</a:t>
            </a:r>
          </a:p>
          <a:p>
            <a:pPr lvl="1"/>
            <a:r>
              <a:rPr lang="cs-CZ" sz="2000" dirty="0">
                <a:solidFill>
                  <a:schemeClr val="tx1"/>
                </a:solidFill>
                <a:latin typeface="Calibri" panose="020F0502020204030204" pitchFamily="34" charset="0"/>
                <a:cs typeface="Calibri" panose="020F0502020204030204" pitchFamily="34" charset="0"/>
              </a:rPr>
              <a:t>Zácpa, podráždění, zmatenost, bolest hlavy, propady nálad </a:t>
            </a:r>
          </a:p>
          <a:p>
            <a:pPr lvl="1"/>
            <a:r>
              <a:rPr lang="cs-CZ" sz="2000" dirty="0">
                <a:solidFill>
                  <a:schemeClr val="tx1"/>
                </a:solidFill>
                <a:latin typeface="Calibri" panose="020F0502020204030204" pitchFamily="34" charset="0"/>
                <a:cs typeface="Calibri" panose="020F0502020204030204" pitchFamily="34" charset="0"/>
              </a:rPr>
              <a:t>Riziko vzniku </a:t>
            </a:r>
            <a:r>
              <a:rPr lang="cs-CZ" sz="2000" b="1" dirty="0">
                <a:solidFill>
                  <a:schemeClr val="tx1"/>
                </a:solidFill>
                <a:latin typeface="Calibri" panose="020F0502020204030204" pitchFamily="34" charset="0"/>
                <a:cs typeface="Calibri" panose="020F0502020204030204" pitchFamily="34" charset="0"/>
              </a:rPr>
              <a:t>opiátové závislosti</a:t>
            </a:r>
            <a:r>
              <a:rPr lang="cs-CZ" sz="2000" dirty="0">
                <a:solidFill>
                  <a:schemeClr val="tx1"/>
                </a:solidFill>
                <a:latin typeface="Calibri" panose="020F0502020204030204" pitchFamily="34" charset="0"/>
                <a:cs typeface="Calibri" panose="020F0502020204030204" pitchFamily="34" charset="0"/>
              </a:rPr>
              <a:t> –  </a:t>
            </a:r>
            <a:r>
              <a:rPr lang="cs-CZ" sz="2000" dirty="0" err="1">
                <a:solidFill>
                  <a:schemeClr val="tx1"/>
                </a:solidFill>
                <a:latin typeface="Calibri" panose="020F0502020204030204" pitchFamily="34" charset="0"/>
                <a:cs typeface="Calibri" panose="020F0502020204030204" pitchFamily="34" charset="0"/>
              </a:rPr>
              <a:t>kratom</a:t>
            </a:r>
            <a:r>
              <a:rPr lang="cs-CZ" sz="2000" dirty="0">
                <a:solidFill>
                  <a:schemeClr val="tx1"/>
                </a:solidFill>
                <a:latin typeface="Calibri" panose="020F0502020204030204" pitchFamily="34" charset="0"/>
                <a:cs typeface="Calibri" panose="020F0502020204030204" pitchFamily="34" charset="0"/>
              </a:rPr>
              <a:t> se váže na </a:t>
            </a:r>
            <a:r>
              <a:rPr lang="cs-CZ" sz="2000" b="1" dirty="0">
                <a:solidFill>
                  <a:schemeClr val="tx1"/>
                </a:solidFill>
                <a:latin typeface="Calibri" panose="020F0502020204030204" pitchFamily="34" charset="0"/>
                <a:cs typeface="Calibri" panose="020F0502020204030204" pitchFamily="34" charset="0"/>
              </a:rPr>
              <a:t>opiátové receptory </a:t>
            </a:r>
            <a:r>
              <a:rPr lang="cs-CZ" sz="2000" dirty="0">
                <a:solidFill>
                  <a:schemeClr val="tx1"/>
                </a:solidFill>
                <a:latin typeface="Calibri" panose="020F0502020204030204" pitchFamily="34" charset="0"/>
                <a:cs typeface="Calibri" panose="020F0502020204030204" pitchFamily="34" charset="0"/>
              </a:rPr>
              <a:t>v mozku </a:t>
            </a:r>
          </a:p>
          <a:p>
            <a:pPr lvl="1"/>
            <a:r>
              <a:rPr lang="cs-CZ"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Nárůst tolerance a abstinenční příznaky jako u uživatelů opiátů – neklid, bolest, změny nálad, nespavost, podrážděnost, apatie, hněv</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lvl="1"/>
            <a:r>
              <a:rPr lang="cs-CZ"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Absence jakékoliv kontroly – momentálně prodáváno jako „sběratelský předmět“, nikdo nehlídá kvalitu (do budoucna změna – novela zákona o návykových látkách)</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63450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 xmlns:a16="http://schemas.microsoft.com/office/drawing/2014/main" id="{382893C1-F25D-3291-AA5B-45F163BF36A7}"/>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HHC, THC, CBD a další </a:t>
            </a:r>
          </a:p>
        </p:txBody>
      </p:sp>
      <p:pic>
        <p:nvPicPr>
          <p:cNvPr id="5" name="Obrázek 4">
            <a:extLst>
              <a:ext uri="{FF2B5EF4-FFF2-40B4-BE49-F238E27FC236}">
                <a16:creationId xmlns="" xmlns:a16="http://schemas.microsoft.com/office/drawing/2014/main" id="{178A1A58-1004-2E90-C438-E0256C4D3087}"/>
              </a:ext>
            </a:extLst>
          </p:cNvPr>
          <p:cNvPicPr>
            <a:picLocks noChangeAspect="1"/>
          </p:cNvPicPr>
          <p:nvPr/>
        </p:nvPicPr>
        <p:blipFill>
          <a:blip r:embed="rId2"/>
          <a:stretch>
            <a:fillRect/>
          </a:stretch>
        </p:blipFill>
        <p:spPr>
          <a:xfrm>
            <a:off x="700974" y="2743571"/>
            <a:ext cx="3144978" cy="3412273"/>
          </a:xfrm>
          <a:prstGeom prst="rect">
            <a:avLst/>
          </a:prstGeom>
        </p:spPr>
      </p:pic>
      <p:pic>
        <p:nvPicPr>
          <p:cNvPr id="6" name="Obrázek 5">
            <a:extLst>
              <a:ext uri="{FF2B5EF4-FFF2-40B4-BE49-F238E27FC236}">
                <a16:creationId xmlns="" xmlns:a16="http://schemas.microsoft.com/office/drawing/2014/main" id="{C0164B00-B4AA-4F92-75A6-C79426B13FEC}"/>
              </a:ext>
            </a:extLst>
          </p:cNvPr>
          <p:cNvPicPr>
            <a:picLocks noChangeAspect="1"/>
          </p:cNvPicPr>
          <p:nvPr/>
        </p:nvPicPr>
        <p:blipFill>
          <a:blip r:embed="rId3"/>
          <a:stretch>
            <a:fillRect/>
          </a:stretch>
        </p:blipFill>
        <p:spPr>
          <a:xfrm>
            <a:off x="7671705" y="2796538"/>
            <a:ext cx="4408449" cy="3306337"/>
          </a:xfrm>
          <a:prstGeom prst="rect">
            <a:avLst/>
          </a:prstGeom>
        </p:spPr>
      </p:pic>
      <p:pic>
        <p:nvPicPr>
          <p:cNvPr id="7" name="Obrázek 6">
            <a:extLst>
              <a:ext uri="{FF2B5EF4-FFF2-40B4-BE49-F238E27FC236}">
                <a16:creationId xmlns="" xmlns:a16="http://schemas.microsoft.com/office/drawing/2014/main" id="{0839F016-83C0-409F-9CF9-27F55A25688F}"/>
              </a:ext>
            </a:extLst>
          </p:cNvPr>
          <p:cNvPicPr>
            <a:picLocks noChangeAspect="1"/>
          </p:cNvPicPr>
          <p:nvPr/>
        </p:nvPicPr>
        <p:blipFill>
          <a:blip r:embed="rId4"/>
          <a:stretch>
            <a:fillRect/>
          </a:stretch>
        </p:blipFill>
        <p:spPr>
          <a:xfrm>
            <a:off x="4167338" y="3049249"/>
            <a:ext cx="3504367" cy="3504367"/>
          </a:xfrm>
          <a:prstGeom prst="rect">
            <a:avLst/>
          </a:prstGeom>
        </p:spPr>
      </p:pic>
    </p:spTree>
    <p:extLst>
      <p:ext uri="{BB962C8B-B14F-4D97-AF65-F5344CB8AC3E}">
        <p14:creationId xmlns:p14="http://schemas.microsoft.com/office/powerpoint/2010/main" val="122609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2">
            <a:extLst>
              <a:ext uri="{FF2B5EF4-FFF2-40B4-BE49-F238E27FC236}">
                <a16:creationId xmlns="" xmlns:a16="http://schemas.microsoft.com/office/drawing/2014/main" id="{1A0AFC7D-3571-9273-0F4A-AB1164B2210F}"/>
              </a:ext>
            </a:extLst>
          </p:cNvPr>
          <p:cNvSpPr txBox="1">
            <a:spLocks/>
          </p:cNvSpPr>
          <p:nvPr/>
        </p:nvSpPr>
        <p:spPr>
          <a:xfrm>
            <a:off x="581192" y="1423422"/>
            <a:ext cx="11273924" cy="465221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b="0" i="0" dirty="0">
                <a:solidFill>
                  <a:srgbClr val="212121"/>
                </a:solidFill>
                <a:effectLst/>
                <a:latin typeface="Calibri" panose="020F0502020204030204" pitchFamily="34" charset="0"/>
                <a:cs typeface="Calibri" panose="020F0502020204030204" pitchFamily="34" charset="0"/>
              </a:rPr>
              <a:t>Sociální sítě mají významný vliv na prezentaci a vnímání </a:t>
            </a:r>
            <a:r>
              <a:rPr lang="cs-CZ" sz="2000" i="0" dirty="0">
                <a:solidFill>
                  <a:srgbClr val="212121"/>
                </a:solidFill>
                <a:effectLst/>
                <a:latin typeface="Calibri" panose="020F0502020204030204" pitchFamily="34" charset="0"/>
                <a:cs typeface="Calibri" panose="020F0502020204030204" pitchFamily="34" charset="0"/>
              </a:rPr>
              <a:t>návykových látek</a:t>
            </a:r>
            <a:r>
              <a:rPr lang="cs-CZ" sz="2000" i="0" dirty="0">
                <a:solidFill>
                  <a:schemeClr val="tx1"/>
                </a:solidFill>
                <a:effectLst/>
                <a:latin typeface="Calibri" panose="020F0502020204030204" pitchFamily="34" charset="0"/>
                <a:cs typeface="Calibri" panose="020F0502020204030204" pitchFamily="34" charset="0"/>
              </a:rPr>
              <a:t>: </a:t>
            </a:r>
          </a:p>
          <a:p>
            <a:pPr lvl="1"/>
            <a:r>
              <a:rPr lang="cs-CZ" sz="2000" b="1" u="sng" dirty="0">
                <a:solidFill>
                  <a:schemeClr val="tx1"/>
                </a:solidFill>
                <a:latin typeface="Calibri" panose="020F0502020204030204" pitchFamily="34" charset="0"/>
                <a:cs typeface="Calibri" panose="020F0502020204030204" pitchFamily="34" charset="0"/>
              </a:rPr>
              <a:t>Normalizace užívání </a:t>
            </a:r>
          </a:p>
          <a:p>
            <a:pPr lvl="1"/>
            <a:r>
              <a:rPr lang="cs-CZ" sz="2000" b="1" u="sng" dirty="0">
                <a:solidFill>
                  <a:schemeClr val="tx1"/>
                </a:solidFill>
                <a:latin typeface="Calibri" panose="020F0502020204030204" pitchFamily="34" charset="0"/>
                <a:cs typeface="Calibri" panose="020F0502020204030204" pitchFamily="34" charset="0"/>
              </a:rPr>
              <a:t>Vliv </a:t>
            </a:r>
            <a:r>
              <a:rPr lang="cs-CZ" sz="2000" b="1" u="sng" dirty="0" err="1">
                <a:solidFill>
                  <a:schemeClr val="tx1"/>
                </a:solidFill>
                <a:latin typeface="Calibri" panose="020F0502020204030204" pitchFamily="34" charset="0"/>
                <a:cs typeface="Calibri" panose="020F0502020204030204" pitchFamily="34" charset="0"/>
              </a:rPr>
              <a:t>influencerů</a:t>
            </a:r>
            <a:r>
              <a:rPr lang="cs-CZ" sz="2000" b="1" u="sng" dirty="0">
                <a:solidFill>
                  <a:schemeClr val="tx1"/>
                </a:solidFill>
                <a:latin typeface="Calibri" panose="020F0502020204030204" pitchFamily="34" charset="0"/>
                <a:cs typeface="Calibri" panose="020F0502020204030204" pitchFamily="34" charset="0"/>
              </a:rPr>
              <a:t> </a:t>
            </a:r>
          </a:p>
          <a:p>
            <a:pPr lvl="1"/>
            <a:r>
              <a:rPr lang="cs-CZ" sz="2000" b="1" u="sng" dirty="0">
                <a:solidFill>
                  <a:schemeClr val="tx1"/>
                </a:solidFill>
                <a:latin typeface="Calibri" panose="020F0502020204030204" pitchFamily="34" charset="0"/>
                <a:cs typeface="Calibri" panose="020F0502020204030204" pitchFamily="34" charset="0"/>
              </a:rPr>
              <a:t>Zaměření na estetiku </a:t>
            </a:r>
          </a:p>
          <a:p>
            <a:pPr lvl="1"/>
            <a:r>
              <a:rPr lang="cs-CZ" sz="2000" b="1" u="sng" dirty="0">
                <a:solidFill>
                  <a:schemeClr val="tx1"/>
                </a:solidFill>
                <a:latin typeface="Calibri" panose="020F0502020204030204" pitchFamily="34" charset="0"/>
                <a:cs typeface="Calibri" panose="020F0502020204030204" pitchFamily="34" charset="0"/>
              </a:rPr>
              <a:t>Dostupnost informací</a:t>
            </a:r>
          </a:p>
          <a:p>
            <a:pPr lvl="1"/>
            <a:r>
              <a:rPr lang="cs-CZ" sz="2000" b="1" u="sng" dirty="0">
                <a:solidFill>
                  <a:schemeClr val="tx1"/>
                </a:solidFill>
                <a:latin typeface="Calibri" panose="020F0502020204030204" pitchFamily="34" charset="0"/>
                <a:cs typeface="Calibri" panose="020F0502020204030204" pitchFamily="34" charset="0"/>
              </a:rPr>
              <a:t>Skupiny a komunity </a:t>
            </a:r>
          </a:p>
        </p:txBody>
      </p:sp>
      <p:sp>
        <p:nvSpPr>
          <p:cNvPr id="6" name="Nadpis 1">
            <a:extLst>
              <a:ext uri="{FF2B5EF4-FFF2-40B4-BE49-F238E27FC236}">
                <a16:creationId xmlns="" xmlns:a16="http://schemas.microsoft.com/office/drawing/2014/main" id="{20397A1A-7693-6534-6CC7-C5A9051BB545}"/>
              </a:ext>
            </a:extLst>
          </p:cNvPr>
          <p:cNvSpPr>
            <a:spLocks noGrp="1"/>
          </p:cNvSpPr>
          <p:nvPr>
            <p:ph type="title"/>
          </p:nvPr>
        </p:nvSpPr>
        <p:spPr>
          <a:xfrm>
            <a:off x="581192" y="782367"/>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SOCIÁLNÍ SÍTĚ A PREZENTACE NÁVYKOVÝCH LÁTEK</a:t>
            </a:r>
          </a:p>
        </p:txBody>
      </p:sp>
      <p:pic>
        <p:nvPicPr>
          <p:cNvPr id="8" name="Obrázek 7" descr="Obsah obrázku logo, symbol, Grafika, Písmo&#10;&#10;Popis byl vytvořen automaticky">
            <a:extLst>
              <a:ext uri="{FF2B5EF4-FFF2-40B4-BE49-F238E27FC236}">
                <a16:creationId xmlns="" xmlns:a16="http://schemas.microsoft.com/office/drawing/2014/main" id="{AB02D921-0CBB-0695-2F7B-954AA00A604D}"/>
              </a:ext>
            </a:extLst>
          </p:cNvPr>
          <p:cNvPicPr>
            <a:picLocks noChangeAspect="1"/>
          </p:cNvPicPr>
          <p:nvPr/>
        </p:nvPicPr>
        <p:blipFill>
          <a:blip r:embed="rId2"/>
          <a:stretch>
            <a:fillRect/>
          </a:stretch>
        </p:blipFill>
        <p:spPr>
          <a:xfrm>
            <a:off x="9373269" y="2437222"/>
            <a:ext cx="2481847" cy="2481847"/>
          </a:xfrm>
          <a:prstGeom prst="rect">
            <a:avLst/>
          </a:prstGeom>
        </p:spPr>
      </p:pic>
      <p:pic>
        <p:nvPicPr>
          <p:cNvPr id="10" name="Obrázek 9" descr="Obsah obrázku Grafika, Barevnost, grafický design, kruh&#10;&#10;Popis byl vytvořen automaticky">
            <a:extLst>
              <a:ext uri="{FF2B5EF4-FFF2-40B4-BE49-F238E27FC236}">
                <a16:creationId xmlns="" xmlns:a16="http://schemas.microsoft.com/office/drawing/2014/main" id="{3AB4CF21-86D1-80F7-E081-82334D980B1C}"/>
              </a:ext>
            </a:extLst>
          </p:cNvPr>
          <p:cNvPicPr>
            <a:picLocks noChangeAspect="1"/>
          </p:cNvPicPr>
          <p:nvPr/>
        </p:nvPicPr>
        <p:blipFill>
          <a:blip r:embed="rId3"/>
          <a:stretch>
            <a:fillRect/>
          </a:stretch>
        </p:blipFill>
        <p:spPr>
          <a:xfrm>
            <a:off x="7811169" y="4653233"/>
            <a:ext cx="1422400" cy="1422400"/>
          </a:xfrm>
          <a:prstGeom prst="rect">
            <a:avLst/>
          </a:prstGeom>
        </p:spPr>
      </p:pic>
    </p:spTree>
    <p:extLst>
      <p:ext uri="{BB962C8B-B14F-4D97-AF65-F5344CB8AC3E}">
        <p14:creationId xmlns:p14="http://schemas.microsoft.com/office/powerpoint/2010/main" val="3257862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 xmlns:a16="http://schemas.microsoft.com/office/drawing/2014/main" id="{D763CD5A-6A1A-FF91-F39A-CBD0EE8DEEB8}"/>
              </a:ext>
            </a:extLst>
          </p:cNvPr>
          <p:cNvPicPr>
            <a:picLocks noChangeAspect="1"/>
          </p:cNvPicPr>
          <p:nvPr/>
        </p:nvPicPr>
        <p:blipFill>
          <a:blip r:embed="rId2"/>
          <a:stretch>
            <a:fillRect/>
          </a:stretch>
        </p:blipFill>
        <p:spPr>
          <a:xfrm>
            <a:off x="9194800" y="2459535"/>
            <a:ext cx="2997200" cy="3657600"/>
          </a:xfrm>
          <a:prstGeom prst="rect">
            <a:avLst/>
          </a:prstGeom>
        </p:spPr>
      </p:pic>
      <p:sp>
        <p:nvSpPr>
          <p:cNvPr id="4" name="Nadpis 1">
            <a:extLst>
              <a:ext uri="{FF2B5EF4-FFF2-40B4-BE49-F238E27FC236}">
                <a16:creationId xmlns="" xmlns:a16="http://schemas.microsoft.com/office/drawing/2014/main" id="{60009979-1BFD-E411-F5FA-D535C0C0C304}"/>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CBD</a:t>
            </a:r>
          </a:p>
        </p:txBody>
      </p:sp>
      <p:sp>
        <p:nvSpPr>
          <p:cNvPr id="5" name="Zástupný obsah 2">
            <a:extLst>
              <a:ext uri="{FF2B5EF4-FFF2-40B4-BE49-F238E27FC236}">
                <a16:creationId xmlns="" xmlns:a16="http://schemas.microsoft.com/office/drawing/2014/main" id="{E06FAB0A-6B23-521B-74AC-32DCF9A9CC7A}"/>
              </a:ext>
            </a:extLst>
          </p:cNvPr>
          <p:cNvSpPr>
            <a:spLocks noGrp="1"/>
          </p:cNvSpPr>
          <p:nvPr>
            <p:ph idx="1"/>
          </p:nvPr>
        </p:nvSpPr>
        <p:spPr>
          <a:xfrm>
            <a:off x="581192" y="2307135"/>
            <a:ext cx="11135703" cy="4030912"/>
          </a:xfrm>
        </p:spPr>
        <p:txBody>
          <a:bodyPr>
            <a:normAutofit fontScale="92500" lnSpcReduction="10000"/>
          </a:bodyPr>
          <a:lstStyle/>
          <a:p>
            <a:r>
              <a:rPr lang="cs-CZ" sz="3000" b="1" dirty="0">
                <a:solidFill>
                  <a:schemeClr val="tx1"/>
                </a:solidFill>
                <a:latin typeface="Calibri" panose="020F0502020204030204" pitchFamily="34" charset="0"/>
                <a:cs typeface="Calibri" panose="020F0502020204030204" pitchFamily="34" charset="0"/>
              </a:rPr>
              <a:t>CBD</a:t>
            </a:r>
            <a:r>
              <a:rPr lang="cs-CZ" sz="3000" dirty="0">
                <a:solidFill>
                  <a:schemeClr val="tx1"/>
                </a:solidFill>
                <a:latin typeface="Calibri" panose="020F0502020204030204" pitchFamily="34" charset="0"/>
                <a:cs typeface="Calibri" panose="020F0502020204030204" pitchFamily="34" charset="0"/>
              </a:rPr>
              <a:t> = </a:t>
            </a:r>
            <a:r>
              <a:rPr lang="cs-CZ" sz="3000" dirty="0" err="1">
                <a:solidFill>
                  <a:schemeClr val="tx1"/>
                </a:solidFill>
                <a:latin typeface="Calibri" panose="020F0502020204030204" pitchFamily="34" charset="0"/>
                <a:cs typeface="Calibri" panose="020F0502020204030204" pitchFamily="34" charset="0"/>
              </a:rPr>
              <a:t>kanabidiol</a:t>
            </a:r>
            <a:endParaRPr lang="cs-CZ" sz="3000" dirty="0">
              <a:solidFill>
                <a:schemeClr val="tx1"/>
              </a:solidFill>
              <a:latin typeface="Calibri" panose="020F0502020204030204" pitchFamily="34" charset="0"/>
              <a:cs typeface="Calibri" panose="020F0502020204030204" pitchFamily="34" charset="0"/>
            </a:endParaRPr>
          </a:p>
          <a:p>
            <a:r>
              <a:rPr lang="cs-CZ" sz="3000" dirty="0">
                <a:solidFill>
                  <a:schemeClr val="tx1"/>
                </a:solidFill>
                <a:latin typeface="Calibri" panose="020F0502020204030204" pitchFamily="34" charset="0"/>
                <a:cs typeface="Calibri" panose="020F0502020204030204" pitchFamily="34" charset="0"/>
              </a:rPr>
              <a:t>Látka, která se přirozeně vyskytuje v konopí </a:t>
            </a:r>
          </a:p>
          <a:p>
            <a:r>
              <a:rPr lang="cs-CZ" sz="3000" dirty="0">
                <a:solidFill>
                  <a:schemeClr val="tx1"/>
                </a:solidFill>
                <a:latin typeface="Calibri" panose="020F0502020204030204" pitchFamily="34" charset="0"/>
                <a:cs typeface="Calibri" panose="020F0502020204030204" pitchFamily="34" charset="0"/>
              </a:rPr>
              <a:t>Není psychoaktivní (na rozdíl od THC, HHC apod.) </a:t>
            </a:r>
          </a:p>
          <a:p>
            <a:r>
              <a:rPr lang="cs-CZ" sz="3000" dirty="0">
                <a:solidFill>
                  <a:schemeClr val="tx1"/>
                </a:solidFill>
                <a:latin typeface="Calibri" panose="020F0502020204030204" pitchFamily="34" charset="0"/>
                <a:cs typeface="Calibri" panose="020F0502020204030204" pitchFamily="34" charset="0"/>
              </a:rPr>
              <a:t>Nepodléhá žádné regulaci</a:t>
            </a:r>
          </a:p>
          <a:p>
            <a:r>
              <a:rPr lang="cs-CZ" sz="3000" b="1" dirty="0">
                <a:solidFill>
                  <a:schemeClr val="tx1"/>
                </a:solidFill>
                <a:latin typeface="Calibri" panose="020F0502020204030204" pitchFamily="34" charset="0"/>
                <a:cs typeface="Calibri" panose="020F0502020204030204" pitchFamily="34" charset="0"/>
              </a:rPr>
              <a:t>Prodej CBD:</a:t>
            </a:r>
          </a:p>
          <a:p>
            <a:pPr lvl="1"/>
            <a:r>
              <a:rPr lang="cs-CZ" sz="3000" dirty="0">
                <a:solidFill>
                  <a:schemeClr val="tx1"/>
                </a:solidFill>
                <a:latin typeface="Calibri" panose="020F0502020204030204" pitchFamily="34" charset="0"/>
                <a:cs typeface="Calibri" panose="020F0502020204030204" pitchFamily="34" charset="0"/>
              </a:rPr>
              <a:t>Oleje, kapky, potraviny, sušina, náplně do e-cigaret apod. </a:t>
            </a:r>
          </a:p>
          <a:p>
            <a:pPr lvl="1"/>
            <a:r>
              <a:rPr lang="cs-CZ" sz="3000" dirty="0">
                <a:solidFill>
                  <a:schemeClr val="tx1"/>
                </a:solidFill>
                <a:latin typeface="Calibri" panose="020F0502020204030204" pitchFamily="34" charset="0"/>
                <a:cs typeface="Calibri" panose="020F0502020204030204" pitchFamily="34" charset="0"/>
              </a:rPr>
              <a:t>Krémy, kosmetika </a:t>
            </a:r>
            <a:r>
              <a:rPr lang="cs-CZ" sz="3000" dirty="0">
                <a:solidFill>
                  <a:schemeClr val="tx1"/>
                </a:solidFill>
                <a:latin typeface="Calibri" panose="020F0502020204030204" pitchFamily="34" charset="0"/>
                <a:cs typeface="Calibri" panose="020F0502020204030204" pitchFamily="34" charset="0"/>
                <a:sym typeface="Wingdings" pitchFamily="2" charset="2"/>
              </a:rPr>
              <a:t> vhodné na kožní problémy, ekzémy… </a:t>
            </a:r>
            <a:endParaRPr lang="cs-CZ" sz="3000" dirty="0">
              <a:solidFill>
                <a:schemeClr val="tx1"/>
              </a:solidFill>
              <a:latin typeface="Calibri" panose="020F0502020204030204" pitchFamily="34" charset="0"/>
              <a:cs typeface="Calibri" panose="020F0502020204030204" pitchFamily="34" charset="0"/>
            </a:endParaRPr>
          </a:p>
          <a:p>
            <a:pPr lvl="1"/>
            <a:endParaRPr lang="cs-CZ"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8491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 xmlns:a16="http://schemas.microsoft.com/office/drawing/2014/main" id="{450003EF-C8A7-384A-9B66-4E7D14CB93C8}"/>
              </a:ext>
            </a:extLst>
          </p:cNvPr>
          <p:cNvPicPr>
            <a:picLocks noChangeAspect="1"/>
          </p:cNvPicPr>
          <p:nvPr/>
        </p:nvPicPr>
        <p:blipFill>
          <a:blip r:embed="rId3"/>
          <a:stretch>
            <a:fillRect/>
          </a:stretch>
        </p:blipFill>
        <p:spPr>
          <a:xfrm>
            <a:off x="9167902" y="2149914"/>
            <a:ext cx="2548993" cy="3823489"/>
          </a:xfrm>
          <a:prstGeom prst="rect">
            <a:avLst/>
          </a:prstGeom>
        </p:spPr>
      </p:pic>
      <p:sp>
        <p:nvSpPr>
          <p:cNvPr id="4" name="Nadpis 1">
            <a:extLst>
              <a:ext uri="{FF2B5EF4-FFF2-40B4-BE49-F238E27FC236}">
                <a16:creationId xmlns="" xmlns:a16="http://schemas.microsoft.com/office/drawing/2014/main" id="{6D6F3D3D-5A63-8139-D1F9-F122DD5B109A}"/>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ÚČINKY CBD</a:t>
            </a:r>
          </a:p>
        </p:txBody>
      </p:sp>
      <p:sp>
        <p:nvSpPr>
          <p:cNvPr id="5" name="Zástupný obsah 2">
            <a:extLst>
              <a:ext uri="{FF2B5EF4-FFF2-40B4-BE49-F238E27FC236}">
                <a16:creationId xmlns="" xmlns:a16="http://schemas.microsoft.com/office/drawing/2014/main" id="{548C9E15-8F09-B83A-ABF9-E247B205002E}"/>
              </a:ext>
            </a:extLst>
          </p:cNvPr>
          <p:cNvSpPr>
            <a:spLocks noGrp="1"/>
          </p:cNvSpPr>
          <p:nvPr>
            <p:ph idx="1"/>
          </p:nvPr>
        </p:nvSpPr>
        <p:spPr>
          <a:xfrm>
            <a:off x="336493" y="2307133"/>
            <a:ext cx="11135703" cy="3509049"/>
          </a:xfrm>
        </p:spPr>
        <p:txBody>
          <a:bodyPr>
            <a:noAutofit/>
          </a:bodyPr>
          <a:lstStyle/>
          <a:p>
            <a:pPr lvl="1"/>
            <a:r>
              <a:rPr lang="cs-CZ" sz="2400" dirty="0">
                <a:solidFill>
                  <a:schemeClr val="tx1"/>
                </a:solidFill>
                <a:latin typeface="Calibri" panose="020F0502020204030204" pitchFamily="34" charset="0"/>
                <a:cs typeface="Calibri" panose="020F0502020204030204" pitchFamily="34" charset="0"/>
              </a:rPr>
              <a:t>CBD může pomáhat se spánkem, s úzkostmi, s chronickými bolestmi</a:t>
            </a:r>
            <a:r>
              <a:rPr lang="cs-CZ" sz="2400" baseline="30000" dirty="0">
                <a:solidFill>
                  <a:schemeClr val="tx1"/>
                </a:solidFill>
                <a:latin typeface="Calibri" panose="020F0502020204030204" pitchFamily="34" charset="0"/>
                <a:cs typeface="Calibri" panose="020F0502020204030204" pitchFamily="34" charset="0"/>
              </a:rPr>
              <a:t>1, </a:t>
            </a:r>
            <a:r>
              <a:rPr lang="cs-CZ" sz="2400" dirty="0">
                <a:solidFill>
                  <a:schemeClr val="tx1"/>
                </a:solidFill>
                <a:latin typeface="Calibri" panose="020F0502020204030204" pitchFamily="34" charset="0"/>
                <a:cs typeface="Calibri" panose="020F0502020204030204" pitchFamily="34" charset="0"/>
              </a:rPr>
              <a:t>vždy je však užívání CBD vhodné konzultovat s lékařem</a:t>
            </a:r>
          </a:p>
          <a:p>
            <a:pPr lvl="1"/>
            <a:r>
              <a:rPr lang="cs-CZ" sz="2400" b="1" dirty="0">
                <a:solidFill>
                  <a:schemeClr val="tx1"/>
                </a:solidFill>
                <a:latin typeface="Calibri" panose="020F0502020204030204" pitchFamily="34" charset="0"/>
                <a:cs typeface="Calibri" panose="020F0502020204030204" pitchFamily="34" charset="0"/>
              </a:rPr>
              <a:t>Nežádoucí účinky</a:t>
            </a:r>
          </a:p>
          <a:p>
            <a:pPr lvl="2"/>
            <a:r>
              <a:rPr lang="cs-CZ" sz="2400" dirty="0">
                <a:solidFill>
                  <a:schemeClr val="tx1"/>
                </a:solidFill>
                <a:latin typeface="Calibri" panose="020F0502020204030204" pitchFamily="34" charset="0"/>
                <a:cs typeface="Calibri" panose="020F0502020204030204" pitchFamily="34" charset="0"/>
              </a:rPr>
              <a:t>Snížená chuť k jídlu, nevolnost</a:t>
            </a:r>
          </a:p>
          <a:p>
            <a:pPr lvl="2"/>
            <a:r>
              <a:rPr lang="cs-CZ" sz="2400" dirty="0">
                <a:solidFill>
                  <a:schemeClr val="tx1"/>
                </a:solidFill>
                <a:latin typeface="Calibri" panose="020F0502020204030204" pitchFamily="34" charset="0"/>
                <a:cs typeface="Calibri" panose="020F0502020204030204" pitchFamily="34" charset="0"/>
              </a:rPr>
              <a:t>Ospalost, únava</a:t>
            </a:r>
          </a:p>
          <a:p>
            <a:pPr lvl="2"/>
            <a:r>
              <a:rPr lang="cs-CZ" sz="2400" dirty="0">
                <a:solidFill>
                  <a:schemeClr val="tx1"/>
                </a:solidFill>
                <a:latin typeface="Calibri" panose="020F0502020204030204" pitchFamily="34" charset="0"/>
                <a:cs typeface="Calibri" panose="020F0502020204030204" pitchFamily="34" charset="0"/>
              </a:rPr>
              <a:t>Sucho v ústech </a:t>
            </a:r>
          </a:p>
          <a:p>
            <a:pPr lvl="2"/>
            <a:r>
              <a:rPr lang="cs-CZ" sz="2400" dirty="0">
                <a:solidFill>
                  <a:schemeClr val="tx1"/>
                </a:solidFill>
                <a:latin typeface="Calibri" panose="020F0502020204030204" pitchFamily="34" charset="0"/>
                <a:cs typeface="Calibri" panose="020F0502020204030204" pitchFamily="34" charset="0"/>
              </a:rPr>
              <a:t>Zvýšené hodnoty jaterních enzymů</a:t>
            </a:r>
          </a:p>
          <a:p>
            <a:pPr lvl="2"/>
            <a:r>
              <a:rPr lang="cs-CZ" sz="2400" dirty="0">
                <a:solidFill>
                  <a:schemeClr val="tx1"/>
                </a:solidFill>
                <a:latin typeface="Calibri" panose="020F0502020204030204" pitchFamily="34" charset="0"/>
                <a:cs typeface="Calibri" panose="020F0502020204030204" pitchFamily="34" charset="0"/>
              </a:rPr>
              <a:t>Kouření CBD </a:t>
            </a:r>
            <a:r>
              <a:rPr lang="cs-CZ" sz="2400" dirty="0" err="1">
                <a:solidFill>
                  <a:schemeClr val="tx1"/>
                </a:solidFill>
                <a:latin typeface="Calibri" panose="020F0502020204030204" pitchFamily="34" charset="0"/>
                <a:cs typeface="Calibri" panose="020F0502020204030204" pitchFamily="34" charset="0"/>
              </a:rPr>
              <a:t>liquidů</a:t>
            </a:r>
            <a:r>
              <a:rPr lang="cs-CZ" sz="2400" dirty="0">
                <a:solidFill>
                  <a:schemeClr val="tx1"/>
                </a:solidFill>
                <a:latin typeface="Calibri" panose="020F0502020204030204" pitchFamily="34" charset="0"/>
                <a:cs typeface="Calibri" panose="020F0502020204030204" pitchFamily="34" charset="0"/>
              </a:rPr>
              <a:t> je pro plíce škodlivé </a:t>
            </a:r>
            <a:r>
              <a:rPr lang="cs-CZ" sz="2400" dirty="0">
                <a:solidFill>
                  <a:schemeClr val="tx1"/>
                </a:solidFill>
                <a:latin typeface="Calibri" panose="020F0502020204030204" pitchFamily="34" charset="0"/>
                <a:cs typeface="Calibri" panose="020F0502020204030204" pitchFamily="34" charset="0"/>
                <a:sym typeface="Wingdings" pitchFamily="2" charset="2"/>
              </a:rPr>
              <a:t> závažnější riziko poškození plic než při kouření cigaret a e-cigaret </a:t>
            </a:r>
            <a:r>
              <a:rPr lang="cs-CZ" sz="2400" dirty="0">
                <a:solidFill>
                  <a:schemeClr val="tx1"/>
                </a:solidFill>
                <a:latin typeface="Calibri" panose="020F0502020204030204" pitchFamily="34" charset="0"/>
                <a:cs typeface="Calibri" panose="020F0502020204030204" pitchFamily="34" charset="0"/>
              </a:rPr>
              <a:t> </a:t>
            </a:r>
          </a:p>
        </p:txBody>
      </p:sp>
      <p:sp>
        <p:nvSpPr>
          <p:cNvPr id="7" name="Zástupný symbol pro zápatí 3">
            <a:extLst>
              <a:ext uri="{FF2B5EF4-FFF2-40B4-BE49-F238E27FC236}">
                <a16:creationId xmlns="" xmlns:a16="http://schemas.microsoft.com/office/drawing/2014/main" id="{8ED857F2-1C0C-FE08-02A7-54284A7CECBF}"/>
              </a:ext>
            </a:extLst>
          </p:cNvPr>
          <p:cNvSpPr>
            <a:spLocks noGrp="1"/>
          </p:cNvSpPr>
          <p:nvPr>
            <p:ph type="ftr" sz="quarter" idx="11"/>
          </p:nvPr>
        </p:nvSpPr>
        <p:spPr>
          <a:xfrm>
            <a:off x="581192" y="6155844"/>
            <a:ext cx="6917210" cy="365125"/>
          </a:xfrm>
        </p:spPr>
        <p:txBody>
          <a:bodyPr/>
          <a:lstStyle/>
          <a:p>
            <a:r>
              <a:rPr lang="cs-CZ" sz="1400" cap="none" dirty="0">
                <a:solidFill>
                  <a:schemeClr val="tx1"/>
                </a:solidFill>
                <a:latin typeface="Calibri" panose="020F0502020204030204" pitchFamily="34" charset="0"/>
                <a:cs typeface="Calibri" panose="020F0502020204030204" pitchFamily="34" charset="0"/>
              </a:rPr>
              <a:t>1. Zdroj: </a:t>
            </a:r>
            <a:r>
              <a:rPr lang="cs-CZ" sz="1400" cap="none" dirty="0">
                <a:solidFill>
                  <a:schemeClr val="tx1"/>
                </a:solidFill>
                <a:latin typeface="Calibri" panose="020F0502020204030204" pitchFamily="34" charset="0"/>
                <a:cs typeface="Calibri" panose="020F0502020204030204" pitchFamily="34" charset="0"/>
                <a:hlinkClick r:id="rId4"/>
              </a:rPr>
              <a:t>https://www.ncbi.nlm.nih.gov/pmc/articles/PMC8223341/</a:t>
            </a:r>
            <a:r>
              <a:rPr lang="cs-CZ" sz="1400" cap="none"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6200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 xmlns:a16="http://schemas.microsoft.com/office/drawing/2014/main" id="{CEEAE612-153C-934B-0789-2F83DF3B3199}"/>
              </a:ext>
            </a:extLst>
          </p:cNvPr>
          <p:cNvSpPr>
            <a:spLocks noGrp="1"/>
          </p:cNvSpPr>
          <p:nvPr>
            <p:ph type="title"/>
          </p:nvPr>
        </p:nvSpPr>
        <p:spPr>
          <a:xfrm>
            <a:off x="581192" y="702156"/>
            <a:ext cx="11029616" cy="1013800"/>
          </a:xfrm>
        </p:spPr>
        <p:txBody>
          <a:bodyPr>
            <a:normAutofit/>
          </a:bodyPr>
          <a:lstStyle/>
          <a:p>
            <a:pPr algn="ctr"/>
            <a:r>
              <a:rPr lang="cs-CZ" sz="4500" b="1" dirty="0" smtClean="0">
                <a:latin typeface="Calibri" panose="020F0502020204030204" pitchFamily="34" charset="0"/>
                <a:cs typeface="Calibri" panose="020F0502020204030204" pitchFamily="34" charset="0"/>
              </a:rPr>
              <a:t>THC- marihuana</a:t>
            </a:r>
            <a:endParaRPr lang="cs-CZ" sz="4500" b="1" dirty="0">
              <a:latin typeface="Calibri" panose="020F0502020204030204" pitchFamily="34" charset="0"/>
              <a:cs typeface="Calibri" panose="020F0502020204030204" pitchFamily="34" charset="0"/>
            </a:endParaRPr>
          </a:p>
        </p:txBody>
      </p:sp>
      <p:sp>
        <p:nvSpPr>
          <p:cNvPr id="5" name="Zástupný obsah 2">
            <a:extLst>
              <a:ext uri="{FF2B5EF4-FFF2-40B4-BE49-F238E27FC236}">
                <a16:creationId xmlns="" xmlns:a16="http://schemas.microsoft.com/office/drawing/2014/main" id="{11F072DE-B20F-6612-1D17-5FA903E1F66D}"/>
              </a:ext>
            </a:extLst>
          </p:cNvPr>
          <p:cNvSpPr>
            <a:spLocks noGrp="1"/>
          </p:cNvSpPr>
          <p:nvPr>
            <p:ph idx="1"/>
          </p:nvPr>
        </p:nvSpPr>
        <p:spPr>
          <a:xfrm>
            <a:off x="581192" y="2307135"/>
            <a:ext cx="11135703" cy="3509049"/>
          </a:xfrm>
        </p:spPr>
        <p:txBody>
          <a:bodyPr>
            <a:noAutofit/>
          </a:bodyPr>
          <a:lstStyle/>
          <a:p>
            <a:pPr lvl="1"/>
            <a:r>
              <a:rPr lang="cs-CZ" sz="2800" b="1" dirty="0">
                <a:solidFill>
                  <a:schemeClr val="tx1"/>
                </a:solidFill>
                <a:latin typeface="Calibri" panose="020F0502020204030204" pitchFamily="34" charset="0"/>
                <a:cs typeface="Calibri" panose="020F0502020204030204" pitchFamily="34" charset="0"/>
              </a:rPr>
              <a:t>THC </a:t>
            </a:r>
            <a:r>
              <a:rPr lang="cs-CZ" sz="2800" dirty="0">
                <a:solidFill>
                  <a:schemeClr val="tx1"/>
                </a:solidFill>
                <a:latin typeface="Calibri" panose="020F0502020204030204" pitchFamily="34" charset="0"/>
                <a:cs typeface="Calibri" panose="020F0502020204030204" pitchFamily="34" charset="0"/>
              </a:rPr>
              <a:t>= </a:t>
            </a:r>
            <a:r>
              <a:rPr lang="cs-CZ" sz="2800" dirty="0" err="1">
                <a:solidFill>
                  <a:schemeClr val="tx1"/>
                </a:solidFill>
                <a:latin typeface="Calibri" panose="020F0502020204030204" pitchFamily="34" charset="0"/>
                <a:cs typeface="Calibri" panose="020F0502020204030204" pitchFamily="34" charset="0"/>
              </a:rPr>
              <a:t>tetrahydrokanabinol</a:t>
            </a:r>
            <a:r>
              <a:rPr lang="cs-CZ" sz="2800" dirty="0">
                <a:solidFill>
                  <a:schemeClr val="tx1"/>
                </a:solidFill>
                <a:latin typeface="Calibri" panose="020F0502020204030204" pitchFamily="34" charset="0"/>
                <a:cs typeface="Calibri" panose="020F0502020204030204" pitchFamily="34" charset="0"/>
              </a:rPr>
              <a:t> </a:t>
            </a:r>
          </a:p>
          <a:p>
            <a:pPr lvl="1"/>
            <a:r>
              <a:rPr lang="cs-CZ" sz="2800" dirty="0">
                <a:solidFill>
                  <a:schemeClr val="tx1"/>
                </a:solidFill>
                <a:latin typeface="Calibri" panose="020F0502020204030204" pitchFamily="34" charset="0"/>
                <a:cs typeface="Calibri" panose="020F0502020204030204" pitchFamily="34" charset="0"/>
              </a:rPr>
              <a:t>Látka, která se přirozeně vyskytuje v konopí </a:t>
            </a:r>
          </a:p>
          <a:p>
            <a:pPr lvl="1"/>
            <a:r>
              <a:rPr lang="cs-CZ" sz="2800" dirty="0">
                <a:solidFill>
                  <a:schemeClr val="tx1"/>
                </a:solidFill>
                <a:latin typeface="Calibri" panose="020F0502020204030204" pitchFamily="34" charset="0"/>
                <a:cs typeface="Calibri" panose="020F0502020204030204" pitchFamily="34" charset="0"/>
              </a:rPr>
              <a:t>Psychoaktivní návyková látka</a:t>
            </a:r>
          </a:p>
          <a:p>
            <a:pPr lvl="1"/>
            <a:r>
              <a:rPr lang="cs-CZ" sz="2800" dirty="0">
                <a:solidFill>
                  <a:schemeClr val="tx1"/>
                </a:solidFill>
                <a:latin typeface="Calibri" panose="020F0502020204030204" pitchFamily="34" charset="0"/>
                <a:cs typeface="Calibri" panose="020F0502020204030204" pitchFamily="34" charset="0"/>
              </a:rPr>
              <a:t>V posledních letech se postupným šlechtěním vypěstovaly odrůdy, které obsahují vysoké množství THC </a:t>
            </a:r>
          </a:p>
          <a:p>
            <a:pPr lvl="1"/>
            <a:r>
              <a:rPr lang="cs-CZ" sz="2800" dirty="0">
                <a:solidFill>
                  <a:schemeClr val="tx1"/>
                </a:solidFill>
                <a:latin typeface="Calibri" panose="020F0502020204030204" pitchFamily="34" charset="0"/>
                <a:cs typeface="Calibri" panose="020F0502020204030204" pitchFamily="34" charset="0"/>
              </a:rPr>
              <a:t>V ČR nelegální </a:t>
            </a:r>
            <a:r>
              <a:rPr lang="cs-CZ" sz="2800" dirty="0">
                <a:solidFill>
                  <a:schemeClr val="tx1"/>
                </a:solidFill>
                <a:latin typeface="Calibri" panose="020F0502020204030204" pitchFamily="34" charset="0"/>
                <a:cs typeface="Calibri" panose="020F0502020204030204" pitchFamily="34" charset="0"/>
                <a:sym typeface="Wingdings" pitchFamily="2" charset="2"/>
              </a:rPr>
              <a:t> </a:t>
            </a:r>
            <a:r>
              <a:rPr lang="cs-CZ" sz="2800" b="1" dirty="0">
                <a:solidFill>
                  <a:schemeClr val="tx1"/>
                </a:solidFill>
                <a:latin typeface="Calibri" panose="020F0502020204030204" pitchFamily="34" charset="0"/>
                <a:cs typeface="Calibri" panose="020F0502020204030204" pitchFamily="34" charset="0"/>
                <a:sym typeface="Wingdings" pitchFamily="2" charset="2"/>
              </a:rPr>
              <a:t>z</a:t>
            </a:r>
            <a:r>
              <a:rPr lang="cs-CZ" sz="2800" b="1" dirty="0">
                <a:solidFill>
                  <a:schemeClr val="tx1"/>
                </a:solidFill>
                <a:latin typeface="Calibri" panose="020F0502020204030204" pitchFamily="34" charset="0"/>
                <a:cs typeface="Calibri" panose="020F0502020204030204" pitchFamily="34" charset="0"/>
              </a:rPr>
              <a:t>ákaz pěstování konopí s obsahem THC nad 1%, zákaz prodeje, zákaz držení – do 10 g přestupek, nad 10 g trestný čin) </a:t>
            </a:r>
          </a:p>
        </p:txBody>
      </p:sp>
      <p:pic>
        <p:nvPicPr>
          <p:cNvPr id="6" name="Obrázek 5">
            <a:extLst>
              <a:ext uri="{FF2B5EF4-FFF2-40B4-BE49-F238E27FC236}">
                <a16:creationId xmlns="" xmlns:a16="http://schemas.microsoft.com/office/drawing/2014/main" id="{079D17EB-916D-86F9-EE50-0B2DD32610A5}"/>
              </a:ext>
            </a:extLst>
          </p:cNvPr>
          <p:cNvPicPr>
            <a:picLocks noChangeAspect="1"/>
          </p:cNvPicPr>
          <p:nvPr/>
        </p:nvPicPr>
        <p:blipFill>
          <a:blip r:embed="rId2"/>
          <a:stretch>
            <a:fillRect/>
          </a:stretch>
        </p:blipFill>
        <p:spPr>
          <a:xfrm>
            <a:off x="9756608" y="2207459"/>
            <a:ext cx="1854200" cy="1854200"/>
          </a:xfrm>
          <a:prstGeom prst="rect">
            <a:avLst/>
          </a:prstGeom>
        </p:spPr>
      </p:pic>
    </p:spTree>
    <p:extLst>
      <p:ext uri="{BB962C8B-B14F-4D97-AF65-F5344CB8AC3E}">
        <p14:creationId xmlns:p14="http://schemas.microsoft.com/office/powerpoint/2010/main" val="2658919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8D8CA2CB-F30B-A9E7-AA58-F43760D605BB}"/>
              </a:ext>
            </a:extLst>
          </p:cNvPr>
          <p:cNvSpPr>
            <a:spLocks noGrp="1"/>
          </p:cNvSpPr>
          <p:nvPr>
            <p:ph idx="1"/>
          </p:nvPr>
        </p:nvSpPr>
        <p:spPr>
          <a:xfrm>
            <a:off x="581193" y="2228623"/>
            <a:ext cx="11029615" cy="3678303"/>
          </a:xfrm>
        </p:spPr>
        <p:txBody>
          <a:bodyPr>
            <a:normAutofit fontScale="25000" lnSpcReduction="20000"/>
          </a:bodyPr>
          <a:lstStyle/>
          <a:p>
            <a:endParaRPr lang="cs-CZ" dirty="0"/>
          </a:p>
          <a:p>
            <a:endParaRPr lang="cs-CZ" dirty="0"/>
          </a:p>
          <a:p>
            <a:r>
              <a:rPr lang="cs-CZ" sz="9600" b="1" dirty="0">
                <a:solidFill>
                  <a:schemeClr val="tx1"/>
                </a:solidFill>
                <a:latin typeface="Calibri" panose="020F0502020204030204" pitchFamily="34" charset="0"/>
                <a:cs typeface="Calibri" panose="020F0502020204030204" pitchFamily="34" charset="0"/>
              </a:rPr>
              <a:t>Užívání: </a:t>
            </a:r>
          </a:p>
          <a:p>
            <a:pPr lvl="1"/>
            <a:r>
              <a:rPr lang="cs-CZ" sz="9600" dirty="0">
                <a:solidFill>
                  <a:schemeClr val="tx1"/>
                </a:solidFill>
                <a:latin typeface="Calibri" panose="020F0502020204030204" pitchFamily="34" charset="0"/>
                <a:cs typeface="Calibri" panose="020F0502020204030204" pitchFamily="34" charset="0"/>
              </a:rPr>
              <a:t>Kouřením</a:t>
            </a:r>
          </a:p>
          <a:p>
            <a:pPr lvl="1"/>
            <a:r>
              <a:rPr lang="cs-CZ" sz="9600" dirty="0">
                <a:solidFill>
                  <a:schemeClr val="tx1"/>
                </a:solidFill>
                <a:latin typeface="Calibri" panose="020F0502020204030204" pitchFamily="34" charset="0"/>
                <a:cs typeface="Calibri" panose="020F0502020204030204" pitchFamily="34" charset="0"/>
              </a:rPr>
              <a:t>Ústně </a:t>
            </a:r>
            <a:r>
              <a:rPr lang="cs-CZ" sz="9600" dirty="0">
                <a:solidFill>
                  <a:schemeClr val="tx1"/>
                </a:solidFill>
                <a:latin typeface="Calibri" panose="020F0502020204030204" pitchFamily="34" charset="0"/>
                <a:cs typeface="Calibri" panose="020F0502020204030204" pitchFamily="34" charset="0"/>
                <a:sym typeface="Wingdings" pitchFamily="2" charset="2"/>
              </a:rPr>
              <a:t> riziko předávkování</a:t>
            </a:r>
            <a:r>
              <a:rPr lang="cs-CZ" sz="9600" dirty="0">
                <a:solidFill>
                  <a:schemeClr val="tx1"/>
                </a:solidFill>
                <a:latin typeface="Calibri" panose="020F0502020204030204" pitchFamily="34" charset="0"/>
                <a:cs typeface="Calibri" panose="020F0502020204030204" pitchFamily="34" charset="0"/>
              </a:rPr>
              <a:t/>
            </a:r>
            <a:br>
              <a:rPr lang="cs-CZ" sz="9600" dirty="0">
                <a:solidFill>
                  <a:schemeClr val="tx1"/>
                </a:solidFill>
                <a:latin typeface="Calibri" panose="020F0502020204030204" pitchFamily="34" charset="0"/>
                <a:cs typeface="Calibri" panose="020F0502020204030204" pitchFamily="34" charset="0"/>
              </a:rPr>
            </a:br>
            <a:endParaRPr lang="cs-CZ" sz="9600" dirty="0">
              <a:solidFill>
                <a:schemeClr val="tx1"/>
              </a:solidFill>
              <a:latin typeface="Calibri" panose="020F0502020204030204" pitchFamily="34" charset="0"/>
              <a:cs typeface="Calibri" panose="020F0502020204030204" pitchFamily="34" charset="0"/>
            </a:endParaRPr>
          </a:p>
          <a:p>
            <a:r>
              <a:rPr lang="cs-CZ" sz="9600" b="1" dirty="0">
                <a:solidFill>
                  <a:schemeClr val="tx1"/>
                </a:solidFill>
                <a:latin typeface="Calibri" panose="020F0502020204030204" pitchFamily="34" charset="0"/>
                <a:cs typeface="Calibri" panose="020F0502020204030204" pitchFamily="34" charset="0"/>
              </a:rPr>
              <a:t>Účinky</a:t>
            </a:r>
          </a:p>
          <a:p>
            <a:pPr lvl="1"/>
            <a:r>
              <a:rPr lang="cs-CZ" sz="9600" dirty="0">
                <a:solidFill>
                  <a:schemeClr val="tx1"/>
                </a:solidFill>
                <a:latin typeface="Calibri" panose="020F0502020204030204" pitchFamily="34" charset="0"/>
                <a:cs typeface="Calibri" panose="020F0502020204030204" pitchFamily="34" charset="0"/>
              </a:rPr>
              <a:t>Zmatenost, vtíravé myšlenky, změny vnímání </a:t>
            </a:r>
          </a:p>
          <a:p>
            <a:pPr lvl="1"/>
            <a:r>
              <a:rPr lang="cs-CZ" sz="9600" dirty="0">
                <a:solidFill>
                  <a:schemeClr val="tx1"/>
                </a:solidFill>
                <a:latin typeface="Calibri" panose="020F0502020204030204" pitchFamily="34" charset="0"/>
                <a:cs typeface="Calibri" panose="020F0502020204030204" pitchFamily="34" charset="0"/>
              </a:rPr>
              <a:t>Paranoia </a:t>
            </a:r>
          </a:p>
          <a:p>
            <a:pPr lvl="1"/>
            <a:r>
              <a:rPr lang="cs-CZ" sz="9600" dirty="0">
                <a:solidFill>
                  <a:schemeClr val="tx1"/>
                </a:solidFill>
                <a:latin typeface="Calibri" panose="020F0502020204030204" pitchFamily="34" charset="0"/>
                <a:cs typeface="Calibri" panose="020F0502020204030204" pitchFamily="34" charset="0"/>
              </a:rPr>
              <a:t>Úzkosti</a:t>
            </a:r>
          </a:p>
          <a:p>
            <a:pPr lvl="1"/>
            <a:r>
              <a:rPr lang="cs-CZ" sz="9600" dirty="0">
                <a:solidFill>
                  <a:schemeClr val="tx1"/>
                </a:solidFill>
                <a:latin typeface="Calibri" panose="020F0502020204030204" pitchFamily="34" charset="0"/>
                <a:cs typeface="Calibri" panose="020F0502020204030204" pitchFamily="34" charset="0"/>
              </a:rPr>
              <a:t>Potenciální spouštěč duševního onemocnění </a:t>
            </a:r>
            <a:r>
              <a:rPr lang="cs-CZ" sz="9600" b="1" dirty="0">
                <a:solidFill>
                  <a:srgbClr val="000000"/>
                </a:solidFill>
                <a:latin typeface="Calibri" panose="020F0502020204030204" pitchFamily="34" charset="0"/>
                <a:ea typeface="Times New Roman" panose="02020603050405020304" pitchFamily="18" charset="0"/>
              </a:rPr>
              <a:t>-</a:t>
            </a:r>
            <a:r>
              <a:rPr lang="cs-CZ" sz="9600" b="1" dirty="0" smtClean="0">
                <a:solidFill>
                  <a:srgbClr val="000000"/>
                </a:solidFill>
                <a:latin typeface="Calibri" panose="020F0502020204030204" pitchFamily="34" charset="0"/>
                <a:ea typeface="Times New Roman" panose="02020603050405020304" pitchFamily="18" charset="0"/>
              </a:rPr>
              <a:t>schizofrenie</a:t>
            </a:r>
            <a:endParaRPr lang="cs-CZ" sz="9600" dirty="0">
              <a:solidFill>
                <a:schemeClr val="tx1"/>
              </a:solidFill>
              <a:latin typeface="Calibri" panose="020F0502020204030204" pitchFamily="34" charset="0"/>
              <a:cs typeface="Calibri" panose="020F0502020204030204" pitchFamily="34" charset="0"/>
            </a:endParaRPr>
          </a:p>
          <a:p>
            <a:pPr lvl="1"/>
            <a:r>
              <a:rPr lang="cs-CZ" sz="9600" dirty="0">
                <a:solidFill>
                  <a:schemeClr val="tx1"/>
                </a:solidFill>
                <a:latin typeface="Calibri" panose="020F0502020204030204" pitchFamily="34" charset="0"/>
                <a:cs typeface="Calibri" panose="020F0502020204030204" pitchFamily="34" charset="0"/>
              </a:rPr>
              <a:t>Nevolnost, zvracení </a:t>
            </a:r>
          </a:p>
          <a:p>
            <a:pPr lvl="1"/>
            <a:r>
              <a:rPr lang="cs-CZ" sz="9600" dirty="0">
                <a:solidFill>
                  <a:schemeClr val="tx1"/>
                </a:solidFill>
                <a:latin typeface="Calibri" panose="020F0502020204030204" pitchFamily="34" charset="0"/>
                <a:cs typeface="Calibri" panose="020F0502020204030204" pitchFamily="34" charset="0"/>
              </a:rPr>
              <a:t>Bušení srdce  </a:t>
            </a:r>
          </a:p>
        </p:txBody>
      </p:sp>
      <p:sp>
        <p:nvSpPr>
          <p:cNvPr id="4" name="Nadpis 1">
            <a:extLst>
              <a:ext uri="{FF2B5EF4-FFF2-40B4-BE49-F238E27FC236}">
                <a16:creationId xmlns="" xmlns:a16="http://schemas.microsoft.com/office/drawing/2014/main" id="{FCBA31A9-0999-60AD-0699-283BA3A0C28A}"/>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ÚČINKY THC</a:t>
            </a:r>
          </a:p>
        </p:txBody>
      </p:sp>
      <p:pic>
        <p:nvPicPr>
          <p:cNvPr id="5" name="Obrázek 4">
            <a:extLst>
              <a:ext uri="{FF2B5EF4-FFF2-40B4-BE49-F238E27FC236}">
                <a16:creationId xmlns="" xmlns:a16="http://schemas.microsoft.com/office/drawing/2014/main" id="{A6716761-D2A8-E89F-552F-28A0B6178985}"/>
              </a:ext>
            </a:extLst>
          </p:cNvPr>
          <p:cNvPicPr>
            <a:picLocks noChangeAspect="1"/>
          </p:cNvPicPr>
          <p:nvPr/>
        </p:nvPicPr>
        <p:blipFill>
          <a:blip r:embed="rId2"/>
          <a:stretch>
            <a:fillRect/>
          </a:stretch>
        </p:blipFill>
        <p:spPr>
          <a:xfrm>
            <a:off x="7752169" y="2136843"/>
            <a:ext cx="3792955" cy="2612925"/>
          </a:xfrm>
          <a:prstGeom prst="rect">
            <a:avLst/>
          </a:prstGeom>
        </p:spPr>
      </p:pic>
    </p:spTree>
    <p:extLst>
      <p:ext uri="{BB962C8B-B14F-4D97-AF65-F5344CB8AC3E}">
        <p14:creationId xmlns:p14="http://schemas.microsoft.com/office/powerpoint/2010/main" val="3391542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 xmlns:a16="http://schemas.microsoft.com/office/drawing/2014/main" id="{BBEB7F8A-21E7-F206-38DB-DFB09192A7A7}"/>
              </a:ext>
            </a:extLst>
          </p:cNvPr>
          <p:cNvPicPr/>
          <p:nvPr/>
        </p:nvPicPr>
        <p:blipFill>
          <a:blip r:embed="rId2" cstate="print"/>
          <a:stretch>
            <a:fillRect/>
          </a:stretch>
        </p:blipFill>
        <p:spPr>
          <a:xfrm>
            <a:off x="8425380" y="3167280"/>
            <a:ext cx="3493008" cy="1769364"/>
          </a:xfrm>
          <a:prstGeom prst="rect">
            <a:avLst/>
          </a:prstGeom>
        </p:spPr>
      </p:pic>
      <p:sp>
        <p:nvSpPr>
          <p:cNvPr id="2" name="Nadpis 1">
            <a:extLst>
              <a:ext uri="{FF2B5EF4-FFF2-40B4-BE49-F238E27FC236}">
                <a16:creationId xmlns="" xmlns:a16="http://schemas.microsoft.com/office/drawing/2014/main" id="{3A57407B-EA2D-64F5-D09F-F92951184E58}"/>
              </a:ext>
            </a:extLst>
          </p:cNvPr>
          <p:cNvSpPr>
            <a:spLocks noGrp="1"/>
          </p:cNvSpPr>
          <p:nvPr>
            <p:ph type="title"/>
          </p:nvPr>
        </p:nvSpPr>
        <p:spPr/>
        <p:txBody>
          <a:bodyPr>
            <a:normAutofit/>
          </a:bodyPr>
          <a:lstStyle/>
          <a:p>
            <a:pPr algn="ctr"/>
            <a:r>
              <a:rPr lang="cs-CZ" sz="4500" b="1" dirty="0">
                <a:latin typeface="Calibri" panose="020F0502020204030204" pitchFamily="34" charset="0"/>
                <a:cs typeface="Calibri" panose="020F0502020204030204" pitchFamily="34" charset="0"/>
              </a:rPr>
              <a:t>HHC </a:t>
            </a:r>
          </a:p>
        </p:txBody>
      </p:sp>
      <p:sp>
        <p:nvSpPr>
          <p:cNvPr id="3" name="Zástupný obsah 2">
            <a:extLst>
              <a:ext uri="{FF2B5EF4-FFF2-40B4-BE49-F238E27FC236}">
                <a16:creationId xmlns="" xmlns:a16="http://schemas.microsoft.com/office/drawing/2014/main" id="{92AED364-441E-64BB-4294-DB98308EA5AF}"/>
              </a:ext>
            </a:extLst>
          </p:cNvPr>
          <p:cNvSpPr>
            <a:spLocks noGrp="1"/>
          </p:cNvSpPr>
          <p:nvPr>
            <p:ph idx="1"/>
          </p:nvPr>
        </p:nvSpPr>
        <p:spPr>
          <a:xfrm>
            <a:off x="626014" y="3027433"/>
            <a:ext cx="11029615" cy="2243729"/>
          </a:xfrm>
        </p:spPr>
        <p:txBody>
          <a:bodyPr>
            <a:noAutofit/>
          </a:bodyPr>
          <a:lstStyle/>
          <a:p>
            <a:r>
              <a:rPr lang="cs-CZ" sz="3200" b="1" dirty="0">
                <a:solidFill>
                  <a:schemeClr val="tx1"/>
                </a:solidFill>
                <a:latin typeface="Calibri" panose="020F0502020204030204" pitchFamily="34" charset="0"/>
                <a:cs typeface="Calibri" panose="020F0502020204030204" pitchFamily="34" charset="0"/>
              </a:rPr>
              <a:t>HHC</a:t>
            </a:r>
            <a:r>
              <a:rPr lang="cs-CZ" sz="3200" dirty="0">
                <a:solidFill>
                  <a:schemeClr val="tx1"/>
                </a:solidFill>
                <a:latin typeface="Calibri" panose="020F0502020204030204" pitchFamily="34" charset="0"/>
                <a:cs typeface="Calibri" panose="020F0502020204030204" pitchFamily="34" charset="0"/>
              </a:rPr>
              <a:t> = </a:t>
            </a:r>
            <a:r>
              <a:rPr lang="cs-CZ" sz="3200" dirty="0" err="1">
                <a:solidFill>
                  <a:schemeClr val="tx1"/>
                </a:solidFill>
                <a:latin typeface="Calibri" panose="020F0502020204030204" pitchFamily="34" charset="0"/>
                <a:cs typeface="Calibri" panose="020F0502020204030204" pitchFamily="34" charset="0"/>
              </a:rPr>
              <a:t>hexahydrokanabinol</a:t>
            </a:r>
            <a:endParaRPr lang="cs-CZ" sz="3200" dirty="0">
              <a:solidFill>
                <a:schemeClr val="tx1"/>
              </a:solidFill>
              <a:latin typeface="Calibri" panose="020F0502020204030204" pitchFamily="34" charset="0"/>
              <a:cs typeface="Calibri" panose="020F0502020204030204" pitchFamily="34" charset="0"/>
            </a:endParaRPr>
          </a:p>
          <a:p>
            <a:r>
              <a:rPr lang="cs-CZ" sz="3200" dirty="0">
                <a:solidFill>
                  <a:schemeClr val="tx1"/>
                </a:solidFill>
                <a:latin typeface="Calibri" panose="020F0502020204030204" pitchFamily="34" charset="0"/>
                <a:cs typeface="Calibri" panose="020F0502020204030204" pitchFamily="34" charset="0"/>
              </a:rPr>
              <a:t>Je to derivát z psychoaktivní látky THC (molekulární změna = přidání molekuly vodíku do molekuly THC) </a:t>
            </a:r>
          </a:p>
          <a:p>
            <a:r>
              <a:rPr lang="cs-CZ" sz="3200" dirty="0">
                <a:solidFill>
                  <a:schemeClr val="tx1"/>
                </a:solidFill>
                <a:latin typeface="Calibri" panose="020F0502020204030204" pitchFamily="34" charset="0"/>
                <a:cs typeface="Calibri" panose="020F0502020204030204" pitchFamily="34" charset="0"/>
              </a:rPr>
              <a:t>Látka ze skupiny </a:t>
            </a:r>
            <a:r>
              <a:rPr lang="cs-CZ" sz="3200" dirty="0" err="1">
                <a:solidFill>
                  <a:schemeClr val="tx1"/>
                </a:solidFill>
                <a:latin typeface="Calibri" panose="020F0502020204030204" pitchFamily="34" charset="0"/>
                <a:cs typeface="Calibri" panose="020F0502020204030204" pitchFamily="34" charset="0"/>
              </a:rPr>
              <a:t>kanabinoidů</a:t>
            </a:r>
            <a:r>
              <a:rPr lang="cs-CZ" sz="3200" dirty="0">
                <a:solidFill>
                  <a:schemeClr val="tx1"/>
                </a:solidFill>
                <a:latin typeface="Calibri" panose="020F0502020204030204" pitchFamily="34" charset="0"/>
                <a:cs typeface="Calibri" panose="020F0502020204030204" pitchFamily="34" charset="0"/>
              </a:rPr>
              <a:t> </a:t>
            </a:r>
          </a:p>
          <a:p>
            <a:r>
              <a:rPr lang="cs-CZ" sz="3200" dirty="0">
                <a:solidFill>
                  <a:schemeClr val="tx1"/>
                </a:solidFill>
                <a:latin typeface="Calibri" panose="020F0502020204030204" pitchFamily="34" charset="0"/>
                <a:cs typeface="Calibri" panose="020F0502020204030204" pitchFamily="34" charset="0"/>
              </a:rPr>
              <a:t>Účinky podobné jako u THC - </a:t>
            </a:r>
            <a:r>
              <a:rPr lang="cs-CZ" sz="3200" dirty="0">
                <a:solidFill>
                  <a:srgbClr val="000000"/>
                </a:solidFill>
                <a:effectLst/>
                <a:latin typeface="Calibri" panose="020F0502020204030204" pitchFamily="34" charset="0"/>
                <a:ea typeface="Times New Roman" panose="02020603050405020304" pitchFamily="18" charset="0"/>
              </a:rPr>
              <a:t>zmatenost, vtíravé myšlenky, paranoia, úzkosti, nevolnost, zvracení, </a:t>
            </a:r>
          </a:p>
          <a:p>
            <a:r>
              <a:rPr lang="cs-CZ" sz="3200" dirty="0" smtClean="0">
                <a:solidFill>
                  <a:srgbClr val="000000"/>
                </a:solidFill>
                <a:effectLst/>
                <a:latin typeface="Calibri" panose="020F0502020204030204" pitchFamily="34" charset="0"/>
                <a:ea typeface="Times New Roman" panose="02020603050405020304" pitchFamily="18" charset="0"/>
              </a:rPr>
              <a:t>potenciální spouštěč duševního onemocnění</a:t>
            </a:r>
            <a:endParaRPr lang="cs-CZ"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101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3">
            <a:extLst>
              <a:ext uri="{FF2B5EF4-FFF2-40B4-BE49-F238E27FC236}">
                <a16:creationId xmlns="" xmlns:a16="http://schemas.microsoft.com/office/drawing/2014/main" id="{E9D1CFE0-6CE1-1662-D439-BA051F370703}"/>
              </a:ext>
            </a:extLst>
          </p:cNvPr>
          <p:cNvPicPr/>
          <p:nvPr/>
        </p:nvPicPr>
        <p:blipFill>
          <a:blip r:embed="rId2" cstate="print"/>
          <a:stretch>
            <a:fillRect/>
          </a:stretch>
        </p:blipFill>
        <p:spPr>
          <a:xfrm>
            <a:off x="9440213" y="4295361"/>
            <a:ext cx="2601533" cy="2562639"/>
          </a:xfrm>
          <a:prstGeom prst="rect">
            <a:avLst/>
          </a:prstGeom>
        </p:spPr>
      </p:pic>
      <p:sp>
        <p:nvSpPr>
          <p:cNvPr id="4" name="Nadpis 1">
            <a:extLst>
              <a:ext uri="{FF2B5EF4-FFF2-40B4-BE49-F238E27FC236}">
                <a16:creationId xmlns="" xmlns:a16="http://schemas.microsoft.com/office/drawing/2014/main" id="{F544B382-1355-3B8B-7508-5D2F5AF4022A}"/>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UŽÍVÁNÍ A DOSTUPNOST HHC</a:t>
            </a:r>
          </a:p>
        </p:txBody>
      </p:sp>
      <p:sp>
        <p:nvSpPr>
          <p:cNvPr id="5" name="Zástupný obsah 2">
            <a:extLst>
              <a:ext uri="{FF2B5EF4-FFF2-40B4-BE49-F238E27FC236}">
                <a16:creationId xmlns="" xmlns:a16="http://schemas.microsoft.com/office/drawing/2014/main" id="{D3961490-4FA0-112C-A205-992E91452948}"/>
              </a:ext>
            </a:extLst>
          </p:cNvPr>
          <p:cNvSpPr>
            <a:spLocks noGrp="1"/>
          </p:cNvSpPr>
          <p:nvPr>
            <p:ph idx="1"/>
          </p:nvPr>
        </p:nvSpPr>
        <p:spPr>
          <a:xfrm>
            <a:off x="455686" y="2325556"/>
            <a:ext cx="11029615" cy="3678303"/>
          </a:xfrm>
        </p:spPr>
        <p:txBody>
          <a:bodyPr>
            <a:noAutofit/>
          </a:bodyPr>
          <a:lstStyle/>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 března 2024 zařazeno mezi zakázané látky, dříve dostupné jako „sběratelský předmět“ </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Před zákazem dostupné různé produkty s HHC – bonbony, </a:t>
            </a:r>
            <a:r>
              <a:rPr lang="cs-CZ"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vaporizéry</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předbalené jointy, oleje, náplně na inhalování </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 VFN v Praze bylo od začátku prosince 2023 do konce </a:t>
            </a:r>
            <a:endParaRPr lang="cs-CZ"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cs-CZ"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ledna </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vyšetřeno na urgentním příjmu celkem 42 pacientů </a:t>
            </a:r>
            <a:endParaRPr lang="cs-CZ"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cs-CZ"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obtížemi po užití HHC </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173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 xmlns:a16="http://schemas.microsoft.com/office/drawing/2014/main" id="{E3AE1D43-A9FC-462B-71F5-AA28973260D2}"/>
              </a:ext>
            </a:extLst>
          </p:cNvPr>
          <p:cNvPicPr>
            <a:picLocks noChangeAspect="1"/>
          </p:cNvPicPr>
          <p:nvPr/>
        </p:nvPicPr>
        <p:blipFill>
          <a:blip r:embed="rId2"/>
          <a:stretch>
            <a:fillRect/>
          </a:stretch>
        </p:blipFill>
        <p:spPr>
          <a:xfrm>
            <a:off x="9403974" y="4238169"/>
            <a:ext cx="2619831" cy="2619831"/>
          </a:xfrm>
          <a:prstGeom prst="rect">
            <a:avLst/>
          </a:prstGeom>
        </p:spPr>
      </p:pic>
      <p:pic>
        <p:nvPicPr>
          <p:cNvPr id="10" name="Obrázek 9" descr="Obsah obrázku text, Balení a označování, jídlo&#10;&#10;Popis byl vytvořen automaticky">
            <a:extLst>
              <a:ext uri="{FF2B5EF4-FFF2-40B4-BE49-F238E27FC236}">
                <a16:creationId xmlns="" xmlns:a16="http://schemas.microsoft.com/office/drawing/2014/main" id="{AF62CE72-269D-70AD-449B-75F9C0FFDC3D}"/>
              </a:ext>
            </a:extLst>
          </p:cNvPr>
          <p:cNvPicPr>
            <a:picLocks noChangeAspect="1"/>
          </p:cNvPicPr>
          <p:nvPr/>
        </p:nvPicPr>
        <p:blipFill>
          <a:blip r:embed="rId3"/>
          <a:stretch>
            <a:fillRect/>
          </a:stretch>
        </p:blipFill>
        <p:spPr>
          <a:xfrm>
            <a:off x="2885005" y="4508178"/>
            <a:ext cx="2294965" cy="2294965"/>
          </a:xfrm>
          <a:prstGeom prst="rect">
            <a:avLst/>
          </a:prstGeom>
        </p:spPr>
      </p:pic>
      <p:sp>
        <p:nvSpPr>
          <p:cNvPr id="4" name="Nadpis 1">
            <a:extLst>
              <a:ext uri="{FF2B5EF4-FFF2-40B4-BE49-F238E27FC236}">
                <a16:creationId xmlns="" xmlns:a16="http://schemas.microsoft.com/office/drawing/2014/main" id="{36C1BB18-1F05-4972-6651-512BEB6BD78E}"/>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DALŠÍ KANABINOIDY</a:t>
            </a:r>
          </a:p>
        </p:txBody>
      </p:sp>
      <p:sp>
        <p:nvSpPr>
          <p:cNvPr id="5" name="Zástupný obsah 2">
            <a:extLst>
              <a:ext uri="{FF2B5EF4-FFF2-40B4-BE49-F238E27FC236}">
                <a16:creationId xmlns="" xmlns:a16="http://schemas.microsoft.com/office/drawing/2014/main" id="{4D0A0F39-30D5-B46B-8102-CEA2758753F7}"/>
              </a:ext>
            </a:extLst>
          </p:cNvPr>
          <p:cNvSpPr>
            <a:spLocks noGrp="1"/>
          </p:cNvSpPr>
          <p:nvPr>
            <p:ph idx="1"/>
          </p:nvPr>
        </p:nvSpPr>
        <p:spPr>
          <a:xfrm>
            <a:off x="581192" y="1589848"/>
            <a:ext cx="11029615" cy="3678303"/>
          </a:xfrm>
        </p:spPr>
        <p:txBody>
          <a:bodyPr>
            <a:normAutofit/>
          </a:bodyPr>
          <a:lstStyle/>
          <a:p>
            <a:r>
              <a:rPr lang="cs-CZ" sz="2800" dirty="0">
                <a:solidFill>
                  <a:schemeClr val="tx1"/>
                </a:solidFill>
                <a:latin typeface="Calibri" panose="020F0502020204030204" pitchFamily="34" charset="0"/>
                <a:cs typeface="Calibri" panose="020F0502020204030204" pitchFamily="34" charset="0"/>
              </a:rPr>
              <a:t>V souvislosti se zákazem HHC se na trhu již objevily nové </a:t>
            </a:r>
            <a:r>
              <a:rPr lang="cs-CZ" sz="2800" dirty="0" err="1">
                <a:solidFill>
                  <a:schemeClr val="tx1"/>
                </a:solidFill>
                <a:latin typeface="Calibri" panose="020F0502020204030204" pitchFamily="34" charset="0"/>
                <a:cs typeface="Calibri" panose="020F0502020204030204" pitchFamily="34" charset="0"/>
              </a:rPr>
              <a:t>kanabinoidy</a:t>
            </a:r>
            <a:r>
              <a:rPr lang="cs-CZ" sz="2800" dirty="0">
                <a:solidFill>
                  <a:schemeClr val="tx1"/>
                </a:solidFill>
                <a:latin typeface="Calibri" panose="020F0502020204030204" pitchFamily="34" charset="0"/>
                <a:cs typeface="Calibri" panose="020F0502020204030204" pitchFamily="34" charset="0"/>
              </a:rPr>
              <a:t> </a:t>
            </a:r>
          </a:p>
          <a:p>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Některé jsou již zakázané (</a:t>
            </a:r>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HHCP, HHCH, HHCB, HHC-C8, THCH, THCB, THC-C8)</a:t>
            </a:r>
            <a:endParaRPr lang="cs-CZ" sz="2800" dirty="0">
              <a:solidFill>
                <a:schemeClr val="tx1"/>
              </a:solidFill>
              <a:latin typeface="Calibri" panose="020F0502020204030204" pitchFamily="34" charset="0"/>
              <a:cs typeface="Calibri" panose="020F0502020204030204" pitchFamily="34" charset="0"/>
            </a:endParaRPr>
          </a:p>
          <a:p>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Některé zcela nové pod žádný zákaz nespadají – </a:t>
            </a:r>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THC-F1, TH4C</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Máme o nich málo informací, jedná se o nové a neprostudované látky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100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 xmlns:a16="http://schemas.microsoft.com/office/drawing/2014/main" id="{51E0E99D-C617-0E2E-92BC-0EB4AD6519DF}"/>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MUSCIMOL</a:t>
            </a:r>
          </a:p>
        </p:txBody>
      </p:sp>
      <p:sp>
        <p:nvSpPr>
          <p:cNvPr id="5" name="Zástupný obsah 2">
            <a:extLst>
              <a:ext uri="{FF2B5EF4-FFF2-40B4-BE49-F238E27FC236}">
                <a16:creationId xmlns="" xmlns:a16="http://schemas.microsoft.com/office/drawing/2014/main" id="{8A701383-93D0-06ED-DF09-87A8E3905437}"/>
              </a:ext>
            </a:extLst>
          </p:cNvPr>
          <p:cNvSpPr>
            <a:spLocks noGrp="1"/>
          </p:cNvSpPr>
          <p:nvPr>
            <p:ph idx="1"/>
          </p:nvPr>
        </p:nvSpPr>
        <p:spPr>
          <a:xfrm>
            <a:off x="545333" y="2713013"/>
            <a:ext cx="11029615" cy="3678303"/>
          </a:xfrm>
        </p:spPr>
        <p:txBody>
          <a:bodyPr>
            <a:normAutofit fontScale="25000" lnSpcReduction="20000"/>
          </a:bodyPr>
          <a:lstStyle/>
          <a:p>
            <a:r>
              <a:rPr lang="cs-CZ" sz="11200" dirty="0">
                <a:solidFill>
                  <a:schemeClr val="tx1"/>
                </a:solidFill>
                <a:latin typeface="Calibri" panose="020F0502020204030204" pitchFamily="34" charset="0"/>
                <a:cs typeface="Calibri" panose="020F0502020204030204" pitchFamily="34" charset="0"/>
              </a:rPr>
              <a:t>Psychoaktivní látka obsažená v muchomůrce červené, silně halucinogenní </a:t>
            </a:r>
          </a:p>
          <a:p>
            <a:r>
              <a:rPr lang="cs-CZ" sz="1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Momentálně dostupné ve formě bonbonů – sběratelský předmět </a:t>
            </a:r>
            <a:endParaRPr lang="cs-CZ" sz="11200" dirty="0">
              <a:solidFill>
                <a:schemeClr val="tx1"/>
              </a:solidFill>
              <a:latin typeface="Calibri" panose="020F0502020204030204" pitchFamily="34" charset="0"/>
              <a:cs typeface="Calibri" panose="020F0502020204030204" pitchFamily="34" charset="0"/>
            </a:endParaRPr>
          </a:p>
          <a:p>
            <a:r>
              <a:rPr lang="cs-CZ" sz="11200" b="1" dirty="0">
                <a:solidFill>
                  <a:schemeClr val="tx1"/>
                </a:solidFill>
                <a:latin typeface="Calibri" panose="020F0502020204030204" pitchFamily="34" charset="0"/>
                <a:cs typeface="Calibri" panose="020F0502020204030204" pitchFamily="34" charset="0"/>
              </a:rPr>
              <a:t>Účinky: </a:t>
            </a:r>
          </a:p>
          <a:p>
            <a:pPr lvl="1"/>
            <a:r>
              <a:rPr lang="cs-CZ" sz="11200" dirty="0">
                <a:solidFill>
                  <a:schemeClr val="tx1"/>
                </a:solidFill>
                <a:latin typeface="Calibri" panose="020F0502020204030204" pitchFamily="34" charset="0"/>
                <a:cs typeface="Calibri" panose="020F0502020204030204" pitchFamily="34" charset="0"/>
              </a:rPr>
              <a:t>Změny smyslového vnímání, halucinace, euforie, změněný stav vědomí </a:t>
            </a:r>
          </a:p>
          <a:p>
            <a:pPr lvl="1"/>
            <a:r>
              <a:rPr lang="cs-CZ" sz="11200" dirty="0">
                <a:solidFill>
                  <a:schemeClr val="tx1"/>
                </a:solidFill>
                <a:latin typeface="Calibri" panose="020F0502020204030204" pitchFamily="34" charset="0"/>
                <a:cs typeface="Calibri" panose="020F0502020204030204" pitchFamily="34" charset="0"/>
              </a:rPr>
              <a:t>Mohou nastat velmi vážné halucinace</a:t>
            </a:r>
          </a:p>
          <a:p>
            <a:pPr lvl="1"/>
            <a:r>
              <a:rPr lang="cs-CZ" sz="11200" b="1" dirty="0">
                <a:solidFill>
                  <a:schemeClr val="tx1"/>
                </a:solidFill>
                <a:latin typeface="Calibri" panose="020F0502020204030204" pitchFamily="34" charset="0"/>
                <a:cs typeface="Calibri" panose="020F0502020204030204" pitchFamily="34" charset="0"/>
              </a:rPr>
              <a:t>Zmatenost, nevolnost, zvracení, závratě</a:t>
            </a:r>
          </a:p>
          <a:p>
            <a:pPr lvl="1"/>
            <a:r>
              <a:rPr lang="cs-CZ" sz="1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Předávkování může být velmi nebezpečné a ohrožující na životě – komatózní stavy, selhání dýchání </a:t>
            </a:r>
            <a:endParaRPr lang="cs-CZ" sz="11200" dirty="0">
              <a:solidFill>
                <a:schemeClr val="tx1"/>
              </a:solidFill>
              <a:latin typeface="Calibri" panose="020F0502020204030204" pitchFamily="34" charset="0"/>
              <a:cs typeface="Calibri" panose="020F0502020204030204" pitchFamily="34" charset="0"/>
            </a:endParaRPr>
          </a:p>
          <a:p>
            <a:pPr marL="0" indent="0">
              <a:buNone/>
            </a:pPr>
            <a:r>
              <a:rPr lang="cs-CZ" sz="3200" dirty="0">
                <a:solidFill>
                  <a:schemeClr val="tx1"/>
                </a:solidFill>
                <a:latin typeface="Calibri" panose="020F0502020204030204" pitchFamily="34" charset="0"/>
                <a:cs typeface="Calibri" panose="020F0502020204030204" pitchFamily="34" charset="0"/>
              </a:rPr>
              <a:t/>
            </a:r>
            <a:br>
              <a:rPr lang="cs-CZ" sz="3200" dirty="0">
                <a:solidFill>
                  <a:schemeClr val="tx1"/>
                </a:solidFill>
                <a:latin typeface="Calibri" panose="020F0502020204030204" pitchFamily="34" charset="0"/>
                <a:cs typeface="Calibri" panose="020F0502020204030204" pitchFamily="34" charset="0"/>
              </a:rPr>
            </a:br>
            <a:r>
              <a:rPr lang="cs-CZ" sz="1800" dirty="0">
                <a:solidFill>
                  <a:schemeClr val="tx1"/>
                </a:solidFill>
                <a:latin typeface="Calibri" panose="020F0502020204030204" pitchFamily="34" charset="0"/>
                <a:cs typeface="Calibri" panose="020F0502020204030204" pitchFamily="34" charset="0"/>
              </a:rPr>
              <a:t/>
            </a:r>
            <a:br>
              <a:rPr lang="cs-CZ" sz="1800" dirty="0">
                <a:solidFill>
                  <a:schemeClr val="tx1"/>
                </a:solidFill>
                <a:latin typeface="Calibri" panose="020F0502020204030204" pitchFamily="34" charset="0"/>
                <a:cs typeface="Calibri" panose="020F0502020204030204" pitchFamily="34" charset="0"/>
              </a:rPr>
            </a:br>
            <a:endParaRPr lang="cs-CZ" sz="1800" dirty="0">
              <a:solidFill>
                <a:schemeClr val="tx1"/>
              </a:solidFill>
              <a:latin typeface="Calibri" panose="020F0502020204030204" pitchFamily="34" charset="0"/>
              <a:cs typeface="Calibri" panose="020F0502020204030204" pitchFamily="34" charset="0"/>
            </a:endParaRPr>
          </a:p>
          <a:p>
            <a:pPr marL="324000" lvl="1" indent="0">
              <a:buNone/>
            </a:pPr>
            <a:endParaRPr lang="cs-CZ" sz="1800" dirty="0">
              <a:solidFill>
                <a:schemeClr val="tx1"/>
              </a:solidFill>
              <a:latin typeface="Calibri" panose="020F0502020204030204" pitchFamily="34" charset="0"/>
              <a:cs typeface="Calibri" panose="020F0502020204030204" pitchFamily="34" charset="0"/>
            </a:endParaRPr>
          </a:p>
          <a:p>
            <a:pPr marL="324000" lvl="1" indent="0">
              <a:buNone/>
            </a:pPr>
            <a:endParaRPr lang="cs-CZ" sz="1800" dirty="0">
              <a:solidFill>
                <a:schemeClr val="tx1"/>
              </a:solidFill>
              <a:latin typeface="Calibri" panose="020F0502020204030204" pitchFamily="34" charset="0"/>
              <a:cs typeface="Calibri" panose="020F0502020204030204" pitchFamily="34" charset="0"/>
            </a:endParaRPr>
          </a:p>
          <a:p>
            <a:pPr lvl="1"/>
            <a:endParaRPr lang="cs-CZ" sz="1800" dirty="0">
              <a:solidFill>
                <a:schemeClr val="tx1"/>
              </a:solidFill>
              <a:latin typeface="Calibri" panose="020F0502020204030204" pitchFamily="34" charset="0"/>
              <a:cs typeface="Calibri" panose="020F0502020204030204" pitchFamily="34" charset="0"/>
            </a:endParaRPr>
          </a:p>
          <a:p>
            <a:endParaRPr lang="cs-CZ" sz="2000" dirty="0">
              <a:solidFill>
                <a:schemeClr val="tx1"/>
              </a:solidFill>
              <a:latin typeface="Calibri" panose="020F0502020204030204" pitchFamily="34" charset="0"/>
              <a:cs typeface="Calibri" panose="020F0502020204030204" pitchFamily="34" charset="0"/>
            </a:endParaRPr>
          </a:p>
        </p:txBody>
      </p:sp>
      <p:sp>
        <p:nvSpPr>
          <p:cNvPr id="6" name="Zástupný symbol pro zápatí 3">
            <a:extLst>
              <a:ext uri="{FF2B5EF4-FFF2-40B4-BE49-F238E27FC236}">
                <a16:creationId xmlns="" xmlns:a16="http://schemas.microsoft.com/office/drawing/2014/main" id="{4B245C63-9E94-79FC-DC61-5154B3948CB7}"/>
              </a:ext>
            </a:extLst>
          </p:cNvPr>
          <p:cNvSpPr>
            <a:spLocks noGrp="1"/>
          </p:cNvSpPr>
          <p:nvPr>
            <p:ph type="ftr" sz="quarter" idx="11"/>
          </p:nvPr>
        </p:nvSpPr>
        <p:spPr>
          <a:xfrm>
            <a:off x="581192" y="6143610"/>
            <a:ext cx="6917210" cy="365125"/>
          </a:xfrm>
        </p:spPr>
        <p:txBody>
          <a:bodyPr/>
          <a:lstStyle/>
          <a:p>
            <a:r>
              <a:rPr lang="cs-CZ" sz="1400" cap="none" dirty="0">
                <a:solidFill>
                  <a:schemeClr val="tx1"/>
                </a:solidFill>
                <a:latin typeface="Calibri" panose="020F0502020204030204" pitchFamily="34" charset="0"/>
                <a:cs typeface="Calibri" panose="020F0502020204030204" pitchFamily="34" charset="0"/>
              </a:rPr>
              <a:t>Zdroj: </a:t>
            </a:r>
            <a:r>
              <a:rPr lang="cs-CZ" sz="1400" cap="none" dirty="0">
                <a:solidFill>
                  <a:schemeClr val="tx1"/>
                </a:solidFill>
                <a:latin typeface="Calibri" panose="020F0502020204030204" pitchFamily="34" charset="0"/>
                <a:cs typeface="Calibri" panose="020F0502020204030204" pitchFamily="34" charset="0"/>
                <a:hlinkClick r:id="rId3"/>
              </a:rPr>
              <a:t>https://www.stickygarden.cz/blog/muscimol-ucinky-a-predavkovani/</a:t>
            </a:r>
            <a:r>
              <a:rPr lang="cs-CZ" sz="1400" cap="none"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46864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E5E4503-CC62-4DA9-9121-0A157199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D8D61A1B-3C4C-4F0E-965F-15837624C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 xmlns:a16="http://schemas.microsoft.com/office/drawing/2014/main" id="{00E56243-9701-44E8-8A92-3194333051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 xmlns:a16="http://schemas.microsoft.com/office/drawing/2014/main" id="{5B1F1915-E076-48EB-BB4A-EE9808EB40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 xmlns:a16="http://schemas.microsoft.com/office/drawing/2014/main" id="{AE1578EE-AC37-4C94-98C6-4B322C6705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descr="Obsah obrázku text, kreslené, hračka, sbírka&#10;&#10;Popis byl vytvořen automaticky">
            <a:extLst>
              <a:ext uri="{FF2B5EF4-FFF2-40B4-BE49-F238E27FC236}">
                <a16:creationId xmlns="" xmlns:a16="http://schemas.microsoft.com/office/drawing/2014/main" id="{0A27AA06-7278-C166-F1B8-10498D9B5763}"/>
              </a:ext>
            </a:extLst>
          </p:cNvPr>
          <p:cNvPicPr>
            <a:picLocks noChangeAspect="1"/>
          </p:cNvPicPr>
          <p:nvPr/>
        </p:nvPicPr>
        <p:blipFill>
          <a:blip r:embed="rId3"/>
          <a:srcRect l="14171" r="13834" b="3"/>
          <a:stretch/>
        </p:blipFill>
        <p:spPr>
          <a:xfrm>
            <a:off x="446534" y="638175"/>
            <a:ext cx="3702877" cy="5762625"/>
          </a:xfrm>
          <a:prstGeom prst="rect">
            <a:avLst/>
          </a:prstGeom>
        </p:spPr>
      </p:pic>
      <p:pic>
        <p:nvPicPr>
          <p:cNvPr id="8" name="Obrázek 7" descr="Obsah obrázku text, jídlo&#10;&#10;Popis byl vytvořen automaticky">
            <a:extLst>
              <a:ext uri="{FF2B5EF4-FFF2-40B4-BE49-F238E27FC236}">
                <a16:creationId xmlns="" xmlns:a16="http://schemas.microsoft.com/office/drawing/2014/main" id="{5C354CF1-5281-59E3-6DE9-D9D8C136A1DA}"/>
              </a:ext>
            </a:extLst>
          </p:cNvPr>
          <p:cNvPicPr>
            <a:picLocks noChangeAspect="1"/>
          </p:cNvPicPr>
          <p:nvPr/>
        </p:nvPicPr>
        <p:blipFill>
          <a:blip r:embed="rId4"/>
          <a:srcRect l="9020" r="13797" b="3"/>
          <a:stretch/>
        </p:blipFill>
        <p:spPr>
          <a:xfrm>
            <a:off x="4241386" y="638175"/>
            <a:ext cx="3702877" cy="5762625"/>
          </a:xfrm>
          <a:prstGeom prst="rect">
            <a:avLst/>
          </a:prstGeom>
        </p:spPr>
      </p:pic>
      <p:sp>
        <p:nvSpPr>
          <p:cNvPr id="23" name="Rectangle 22">
            <a:extLst>
              <a:ext uri="{FF2B5EF4-FFF2-40B4-BE49-F238E27FC236}">
                <a16:creationId xmlns="" xmlns:a16="http://schemas.microsoft.com/office/drawing/2014/main" id="{0055CAD6-F214-46F5-8689-93CBDA7175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36240" y="638175"/>
            <a:ext cx="3709227"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Nadpis 1">
            <a:extLst>
              <a:ext uri="{FF2B5EF4-FFF2-40B4-BE49-F238E27FC236}">
                <a16:creationId xmlns="" xmlns:a16="http://schemas.microsoft.com/office/drawing/2014/main" id="{5CA73F3F-D932-75FD-F7E8-B9886E3DBDB9}"/>
              </a:ext>
            </a:extLst>
          </p:cNvPr>
          <p:cNvSpPr>
            <a:spLocks noGrp="1"/>
          </p:cNvSpPr>
          <p:nvPr>
            <p:ph type="title"/>
          </p:nvPr>
        </p:nvSpPr>
        <p:spPr>
          <a:xfrm>
            <a:off x="8296274" y="1656292"/>
            <a:ext cx="3150659" cy="2085869"/>
          </a:xfrm>
        </p:spPr>
        <p:txBody>
          <a:bodyPr vert="horz" lIns="91440" tIns="45720" rIns="91440" bIns="45720" rtlCol="0" anchor="b">
            <a:normAutofit/>
          </a:bodyPr>
          <a:lstStyle/>
          <a:p>
            <a:r>
              <a:rPr lang="en-US" sz="3600" dirty="0">
                <a:solidFill>
                  <a:srgbClr val="FFFFFF"/>
                </a:solidFill>
              </a:rPr>
              <a:t>BONBONY s MUSCIMOLEM</a:t>
            </a:r>
          </a:p>
        </p:txBody>
      </p:sp>
    </p:spTree>
    <p:extLst>
      <p:ext uri="{BB962C8B-B14F-4D97-AF65-F5344CB8AC3E}">
        <p14:creationId xmlns:p14="http://schemas.microsoft.com/office/powerpoint/2010/main" val="293021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 xmlns:a16="http://schemas.microsoft.com/office/drawing/2014/main" id="{71473038-28E2-A46D-C8E7-E15826E130EB}"/>
              </a:ext>
            </a:extLst>
          </p:cNvPr>
          <p:cNvSpPr>
            <a:spLocks noGrp="1"/>
          </p:cNvSpPr>
          <p:nvPr>
            <p:ph type="title"/>
          </p:nvPr>
        </p:nvSpPr>
        <p:spPr>
          <a:xfrm>
            <a:off x="581192" y="881450"/>
            <a:ext cx="11029616" cy="1013800"/>
          </a:xfrm>
        </p:spPr>
        <p:txBody>
          <a:bodyPr>
            <a:normAutofit fontScale="90000"/>
          </a:bodyPr>
          <a:lstStyle/>
          <a:p>
            <a:pPr algn="ctr"/>
            <a:r>
              <a:rPr lang="cs-CZ" sz="4500" b="1" dirty="0">
                <a:latin typeface="Calibri" panose="020F0502020204030204" pitchFamily="34" charset="0"/>
                <a:cs typeface="Calibri" panose="020F0502020204030204" pitchFamily="34" charset="0"/>
              </a:rPr>
              <a:t>KOFEIN A ENERGETICKÉ </a:t>
            </a:r>
            <a:r>
              <a:rPr lang="cs-CZ" sz="4500" b="1" dirty="0" smtClean="0">
                <a:latin typeface="Calibri" panose="020F0502020204030204" pitchFamily="34" charset="0"/>
                <a:cs typeface="Calibri" panose="020F0502020204030204" pitchFamily="34" charset="0"/>
              </a:rPr>
              <a:t>NÁPOJE- </a:t>
            </a:r>
            <a:r>
              <a:rPr lang="cs-CZ" sz="3100" b="1" dirty="0" smtClean="0">
                <a:latin typeface="Calibri" panose="020F0502020204030204" pitchFamily="34" charset="0"/>
                <a:cs typeface="Calibri" panose="020F0502020204030204" pitchFamily="34" charset="0"/>
              </a:rPr>
              <a:t>jedná se o zákazu prodeje dětem</a:t>
            </a:r>
            <a:endParaRPr lang="cs-CZ" sz="3100" b="1" dirty="0">
              <a:latin typeface="Calibri" panose="020F0502020204030204" pitchFamily="34" charset="0"/>
              <a:cs typeface="Calibri" panose="020F0502020204030204" pitchFamily="34" charset="0"/>
            </a:endParaRPr>
          </a:p>
        </p:txBody>
      </p:sp>
      <p:pic>
        <p:nvPicPr>
          <p:cNvPr id="7" name="Obrázek 6">
            <a:extLst>
              <a:ext uri="{FF2B5EF4-FFF2-40B4-BE49-F238E27FC236}">
                <a16:creationId xmlns="" xmlns:a16="http://schemas.microsoft.com/office/drawing/2014/main" id="{261CE2E1-7ED8-AA2E-DD67-C41FA5D3D393}"/>
              </a:ext>
            </a:extLst>
          </p:cNvPr>
          <p:cNvPicPr>
            <a:picLocks noChangeAspect="1"/>
          </p:cNvPicPr>
          <p:nvPr/>
        </p:nvPicPr>
        <p:blipFill>
          <a:blip r:embed="rId3"/>
          <a:stretch>
            <a:fillRect/>
          </a:stretch>
        </p:blipFill>
        <p:spPr>
          <a:xfrm>
            <a:off x="944933" y="2439238"/>
            <a:ext cx="5385113" cy="4038835"/>
          </a:xfrm>
          <a:prstGeom prst="rect">
            <a:avLst/>
          </a:prstGeom>
        </p:spPr>
      </p:pic>
      <p:pic>
        <p:nvPicPr>
          <p:cNvPr id="9" name="Obrázek 8" descr="Obsah obrázku text&#10;&#10;Popis byl vytvořen automaticky">
            <a:extLst>
              <a:ext uri="{FF2B5EF4-FFF2-40B4-BE49-F238E27FC236}">
                <a16:creationId xmlns="" xmlns:a16="http://schemas.microsoft.com/office/drawing/2014/main" id="{D2C69321-D06F-D227-5FCF-9F41A8843DA6}"/>
              </a:ext>
            </a:extLst>
          </p:cNvPr>
          <p:cNvPicPr>
            <a:picLocks noChangeAspect="1"/>
          </p:cNvPicPr>
          <p:nvPr/>
        </p:nvPicPr>
        <p:blipFill>
          <a:blip r:embed="rId4"/>
          <a:stretch>
            <a:fillRect/>
          </a:stretch>
        </p:blipFill>
        <p:spPr>
          <a:xfrm>
            <a:off x="6218171" y="2002162"/>
            <a:ext cx="3943260" cy="4614634"/>
          </a:xfrm>
          <a:prstGeom prst="rect">
            <a:avLst/>
          </a:prstGeom>
        </p:spPr>
      </p:pic>
    </p:spTree>
    <p:extLst>
      <p:ext uri="{BB962C8B-B14F-4D97-AF65-F5344CB8AC3E}">
        <p14:creationId xmlns:p14="http://schemas.microsoft.com/office/powerpoint/2010/main" val="284815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klipart, Kreslený film, kreslené, Animace&#10;&#10;Popis byl vytvořen automaticky">
            <a:extLst>
              <a:ext uri="{FF2B5EF4-FFF2-40B4-BE49-F238E27FC236}">
                <a16:creationId xmlns="" xmlns:a16="http://schemas.microsoft.com/office/drawing/2014/main" id="{C7CE326E-9638-D2E2-B7EF-4F5601339AA4}"/>
              </a:ext>
            </a:extLst>
          </p:cNvPr>
          <p:cNvPicPr>
            <a:picLocks noChangeAspect="1"/>
          </p:cNvPicPr>
          <p:nvPr/>
        </p:nvPicPr>
        <p:blipFill>
          <a:blip r:embed="rId2"/>
          <a:stretch>
            <a:fillRect/>
          </a:stretch>
        </p:blipFill>
        <p:spPr>
          <a:xfrm>
            <a:off x="9188824" y="4502426"/>
            <a:ext cx="2421983" cy="2355574"/>
          </a:xfrm>
          <a:prstGeom prst="rect">
            <a:avLst/>
          </a:prstGeom>
        </p:spPr>
      </p:pic>
      <p:sp>
        <p:nvSpPr>
          <p:cNvPr id="3" name="Zástupný obsah 2">
            <a:extLst>
              <a:ext uri="{FF2B5EF4-FFF2-40B4-BE49-F238E27FC236}">
                <a16:creationId xmlns="" xmlns:a16="http://schemas.microsoft.com/office/drawing/2014/main" id="{5495F90A-6D5D-EB97-DF2E-F8079C567CC4}"/>
              </a:ext>
            </a:extLst>
          </p:cNvPr>
          <p:cNvSpPr>
            <a:spLocks noGrp="1"/>
          </p:cNvSpPr>
          <p:nvPr>
            <p:ph idx="1"/>
          </p:nvPr>
        </p:nvSpPr>
        <p:spPr>
          <a:xfrm>
            <a:off x="581192" y="2180496"/>
            <a:ext cx="11029615" cy="4283057"/>
          </a:xfrm>
        </p:spPr>
        <p:txBody>
          <a:bodyPr>
            <a:normAutofit fontScale="92500" lnSpcReduction="20000"/>
          </a:bodyPr>
          <a:lstStyle/>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Děti narozené po roce 2010</a:t>
            </a:r>
            <a:endParaRPr lang="cs-CZ" sz="3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Děti obklopené technologiemi (tablety, PC, telefony)</a:t>
            </a:r>
            <a:endParaRPr lang="cs-CZ" sz="3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Mají přístup k nepřebernému množství informací – nedokážou však určit, které jsou pravdivé a které se řadí do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fake</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news</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3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Jsou společensky </a:t>
            </a:r>
            <a:r>
              <a:rPr lang="cs-CZ" sz="32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uvědomělé, zaměřené </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 rovnost, spravedlnost, rozmanitost </a:t>
            </a:r>
            <a:endParaRPr lang="cs-CZ" sz="3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Preferují interaktivní způsob učení – </a:t>
            </a:r>
            <a:endParaRPr lang="cs-CZ" sz="32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cs-CZ" sz="32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hry</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digitální nástroje apod. </a:t>
            </a:r>
            <a:endParaRPr lang="cs-CZ"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Nadpis 1">
            <a:extLst>
              <a:ext uri="{FF2B5EF4-FFF2-40B4-BE49-F238E27FC236}">
                <a16:creationId xmlns="" xmlns:a16="http://schemas.microsoft.com/office/drawing/2014/main" id="{E753D5FE-7A69-9906-C658-18D770216C6D}"/>
              </a:ext>
            </a:extLst>
          </p:cNvPr>
          <p:cNvSpPr>
            <a:spLocks noGrp="1"/>
          </p:cNvSpPr>
          <p:nvPr>
            <p:ph type="title"/>
          </p:nvPr>
        </p:nvSpPr>
        <p:spPr>
          <a:xfrm>
            <a:off x="581192" y="702156"/>
            <a:ext cx="11029616" cy="1013800"/>
          </a:xfrm>
        </p:spPr>
        <p:txBody>
          <a:bodyPr>
            <a:noAutofit/>
          </a:bodyPr>
          <a:lstStyle/>
          <a:p>
            <a:pPr algn="ctr"/>
            <a:r>
              <a:rPr lang="cs-CZ" sz="4500" b="1" dirty="0">
                <a:latin typeface="Calibri" panose="020F0502020204030204" pitchFamily="34" charset="0"/>
                <a:cs typeface="Calibri" panose="020F0502020204030204" pitchFamily="34" charset="0"/>
              </a:rPr>
              <a:t>GENERACE ALFA</a:t>
            </a:r>
          </a:p>
        </p:txBody>
      </p:sp>
    </p:spTree>
    <p:extLst>
      <p:ext uri="{BB962C8B-B14F-4D97-AF65-F5344CB8AC3E}">
        <p14:creationId xmlns:p14="http://schemas.microsoft.com/office/powerpoint/2010/main" val="500122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 xmlns:a16="http://schemas.microsoft.com/office/drawing/2014/main" id="{D8E00694-5960-43CA-DF00-E30C310B9A50}"/>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ENERGETICKÉ NÁPOJE – RIZIKA U DĚTÍ</a:t>
            </a:r>
          </a:p>
        </p:txBody>
      </p:sp>
      <p:sp>
        <p:nvSpPr>
          <p:cNvPr id="5" name="Zástupný obsah 2">
            <a:extLst>
              <a:ext uri="{FF2B5EF4-FFF2-40B4-BE49-F238E27FC236}">
                <a16:creationId xmlns="" xmlns:a16="http://schemas.microsoft.com/office/drawing/2014/main" id="{4B4F9F31-2E34-E17E-7821-70C659123CD6}"/>
              </a:ext>
            </a:extLst>
          </p:cNvPr>
          <p:cNvSpPr>
            <a:spLocks noGrp="1"/>
          </p:cNvSpPr>
          <p:nvPr>
            <p:ph idx="1"/>
          </p:nvPr>
        </p:nvSpPr>
        <p:spPr>
          <a:xfrm>
            <a:off x="527404" y="2422543"/>
            <a:ext cx="11029615" cy="3678303"/>
          </a:xfrm>
        </p:spPr>
        <p:txBody>
          <a:bodyPr>
            <a:noAutofit/>
          </a:bodyPr>
          <a:lstStyle/>
          <a:p>
            <a:pPr algn="just"/>
            <a:r>
              <a:rPr lang="cs-CZ"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Větší citlivost na kofein </a:t>
            </a:r>
            <a:r>
              <a:rPr lang="cs-CZ"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Děti a mladiství mají nižší toleranci vůči kofeinu, což může vést k intenzivnějšímu prožívání nežádoucích účinků</a:t>
            </a: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Poruchy spánku a vývoje </a:t>
            </a:r>
            <a:r>
              <a:rPr lang="cs-CZ"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Nedostatek spánku může ovlivnit kognitivní vývoj a školní výkonnost</a:t>
            </a: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Zvýšené riziko úrazů </a:t>
            </a:r>
            <a:r>
              <a:rPr lang="cs-CZ"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Kofein může zvyšovat aktivitu a impulsivitu, což může vést ke zvýšenému riziku nehod a úrazů</a:t>
            </a: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Narušení stravovacích návyků </a:t>
            </a:r>
            <a:r>
              <a:rPr lang="cs-CZ"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Energetické nápoje často nahrazují zdravé jídlo, mohou vést k nezdravému životnímu stylu </a:t>
            </a: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Psychické problémy </a:t>
            </a:r>
            <a:r>
              <a:rPr lang="cs-CZ"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Vysoký příjem kofeinu a dalších stimulantů může přispět k rozvoji úzkosti a dalších psychických </a:t>
            </a:r>
            <a:r>
              <a:rPr lang="cs-CZ" sz="2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problémů, bolesti hlavy, úzkosti, hyperaktivita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706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Plechovka, Hliníková plechovka, Nápojová plechovka, nealkoholický nápoj&#10;&#10;Popis byl vytvořen automaticky">
            <a:extLst>
              <a:ext uri="{FF2B5EF4-FFF2-40B4-BE49-F238E27FC236}">
                <a16:creationId xmlns="" xmlns:a16="http://schemas.microsoft.com/office/drawing/2014/main" id="{0CB1100B-E562-2560-7176-F1D7D7374AD9}"/>
              </a:ext>
            </a:extLst>
          </p:cNvPr>
          <p:cNvPicPr>
            <a:picLocks noChangeAspect="1"/>
          </p:cNvPicPr>
          <p:nvPr/>
        </p:nvPicPr>
        <p:blipFill rotWithShape="1">
          <a:blip r:embed="rId3"/>
          <a:srcRect l="29455" r="31450"/>
          <a:stretch/>
        </p:blipFill>
        <p:spPr>
          <a:xfrm>
            <a:off x="11277600" y="4555901"/>
            <a:ext cx="770964" cy="1972010"/>
          </a:xfrm>
          <a:prstGeom prst="rect">
            <a:avLst/>
          </a:prstGeom>
        </p:spPr>
      </p:pic>
      <p:sp>
        <p:nvSpPr>
          <p:cNvPr id="3" name="Zástupný obsah 2">
            <a:extLst>
              <a:ext uri="{FF2B5EF4-FFF2-40B4-BE49-F238E27FC236}">
                <a16:creationId xmlns="" xmlns:a16="http://schemas.microsoft.com/office/drawing/2014/main" id="{D8B57646-3FC6-D390-BB1A-1ACB0530C607}"/>
              </a:ext>
            </a:extLst>
          </p:cNvPr>
          <p:cNvSpPr>
            <a:spLocks noGrp="1"/>
          </p:cNvSpPr>
          <p:nvPr>
            <p:ph idx="1"/>
          </p:nvPr>
        </p:nvSpPr>
        <p:spPr>
          <a:xfrm>
            <a:off x="581192" y="2230140"/>
            <a:ext cx="11029615" cy="2666420"/>
          </a:xfrm>
        </p:spPr>
        <p:txBody>
          <a:bodyPr>
            <a:noAutofit/>
          </a:bodyPr>
          <a:lstStyle/>
          <a:p>
            <a:endParaRPr lang="cs-CZ" sz="2000" dirty="0" smtClean="0">
              <a:solidFill>
                <a:schemeClr val="tx1"/>
              </a:solidFill>
              <a:latin typeface="Calibri" panose="020F0502020204030204" pitchFamily="34" charset="0"/>
              <a:cs typeface="Calibri" panose="020F0502020204030204" pitchFamily="34" charset="0"/>
            </a:endParaRPr>
          </a:p>
          <a:p>
            <a:endParaRPr lang="cs-CZ" sz="2000" dirty="0">
              <a:solidFill>
                <a:schemeClr val="tx1"/>
              </a:solidFill>
              <a:latin typeface="Calibri" panose="020F0502020204030204" pitchFamily="34" charset="0"/>
              <a:cs typeface="Calibri" panose="020F0502020204030204" pitchFamily="34" charset="0"/>
            </a:endParaRPr>
          </a:p>
          <a:p>
            <a:endParaRPr lang="cs-CZ" sz="2000" dirty="0" smtClean="0">
              <a:solidFill>
                <a:schemeClr val="tx1"/>
              </a:solidFill>
              <a:latin typeface="Calibri" panose="020F0502020204030204" pitchFamily="34" charset="0"/>
              <a:cs typeface="Calibri" panose="020F0502020204030204" pitchFamily="34" charset="0"/>
            </a:endParaRPr>
          </a:p>
          <a:p>
            <a:r>
              <a:rPr lang="cs-CZ" sz="2000" dirty="0" smtClean="0">
                <a:solidFill>
                  <a:schemeClr val="tx1"/>
                </a:solidFill>
                <a:latin typeface="Calibri" panose="020F0502020204030204" pitchFamily="34" charset="0"/>
                <a:cs typeface="Calibri" panose="020F0502020204030204" pitchFamily="34" charset="0"/>
              </a:rPr>
              <a:t>Některé </a:t>
            </a:r>
            <a:r>
              <a:rPr lang="cs-CZ" sz="2000" dirty="0">
                <a:solidFill>
                  <a:schemeClr val="tx1"/>
                </a:solidFill>
                <a:latin typeface="Calibri" panose="020F0502020204030204" pitchFamily="34" charset="0"/>
                <a:cs typeface="Calibri" panose="020F0502020204030204" pitchFamily="34" charset="0"/>
              </a:rPr>
              <a:t>nápoje (PRIME) mají vysoké množství kofeinu </a:t>
            </a:r>
            <a:r>
              <a:rPr lang="cs-CZ" sz="2000" b="1" dirty="0">
                <a:solidFill>
                  <a:schemeClr val="tx1"/>
                </a:solidFill>
                <a:latin typeface="Calibri" panose="020F0502020204030204" pitchFamily="34" charset="0"/>
                <a:cs typeface="Calibri" panose="020F0502020204030204" pitchFamily="34" charset="0"/>
              </a:rPr>
              <a:t>(200 mg) </a:t>
            </a:r>
            <a:r>
              <a:rPr lang="cs-CZ" sz="2000" dirty="0">
                <a:solidFill>
                  <a:schemeClr val="tx1"/>
                </a:solidFill>
                <a:latin typeface="Calibri" panose="020F0502020204030204" pitchFamily="34" charset="0"/>
                <a:cs typeface="Calibri" panose="020F0502020204030204" pitchFamily="34" charset="0"/>
                <a:sym typeface="Wingdings" pitchFamily="2" charset="2"/>
              </a:rPr>
              <a:t> dvojnásobné ve srovnání s ostatními energetickými nápoji</a:t>
            </a:r>
          </a:p>
          <a:p>
            <a:r>
              <a:rPr lang="cs-CZ" sz="2000" dirty="0">
                <a:solidFill>
                  <a:schemeClr val="tx1"/>
                </a:solidFill>
                <a:latin typeface="Calibri" panose="020F0502020204030204" pitchFamily="34" charset="0"/>
                <a:cs typeface="Calibri" panose="020F0502020204030204" pitchFamily="34" charset="0"/>
                <a:sym typeface="Wingdings" pitchFamily="2" charset="2"/>
              </a:rPr>
              <a:t>EFSA (Evropský úřad pro bezpečnost potravin) považuje maximální bezpečnou dávku </a:t>
            </a:r>
            <a:r>
              <a:rPr lang="cs-CZ" sz="2000" b="1" dirty="0">
                <a:solidFill>
                  <a:schemeClr val="tx1"/>
                </a:solidFill>
                <a:latin typeface="Calibri" panose="020F0502020204030204" pitchFamily="34" charset="0"/>
                <a:cs typeface="Calibri" panose="020F0502020204030204" pitchFamily="34" charset="0"/>
                <a:sym typeface="Wingdings" pitchFamily="2" charset="2"/>
              </a:rPr>
              <a:t>3 mg / 1 kg váhy</a:t>
            </a:r>
          </a:p>
          <a:p>
            <a:r>
              <a:rPr lang="cs-CZ" sz="2000" dirty="0">
                <a:solidFill>
                  <a:schemeClr val="tx1"/>
                </a:solidFill>
                <a:latin typeface="Calibri" panose="020F0502020204030204" pitchFamily="34" charset="0"/>
                <a:cs typeface="Calibri" panose="020F0502020204030204" pitchFamily="34" charset="0"/>
                <a:sym typeface="Wingdings" pitchFamily="2" charset="2"/>
              </a:rPr>
              <a:t>Dle EVIRA (Finský úřad pro bezpečnost potravin) způsobuje </a:t>
            </a:r>
            <a:r>
              <a:rPr lang="cs-CZ" sz="2000" b="1" dirty="0">
                <a:solidFill>
                  <a:schemeClr val="tx1"/>
                </a:solidFill>
                <a:latin typeface="Calibri" panose="020F0502020204030204" pitchFamily="34" charset="0"/>
                <a:cs typeface="Calibri" panose="020F0502020204030204" pitchFamily="34" charset="0"/>
                <a:sym typeface="Wingdings" pitchFamily="2" charset="2"/>
              </a:rPr>
              <a:t>125 mg kofeinu </a:t>
            </a:r>
            <a:r>
              <a:rPr lang="cs-CZ" sz="2000" dirty="0">
                <a:solidFill>
                  <a:schemeClr val="tx1"/>
                </a:solidFill>
                <a:latin typeface="Calibri" panose="020F0502020204030204" pitchFamily="34" charset="0"/>
                <a:cs typeface="Calibri" panose="020F0502020204030204" pitchFamily="34" charset="0"/>
                <a:sym typeface="Wingdings" pitchFamily="2" charset="2"/>
              </a:rPr>
              <a:t>nesoustředěnost, nervozitu (u dětí do 50 kg) </a:t>
            </a:r>
          </a:p>
          <a:p>
            <a:r>
              <a:rPr lang="cs-CZ" sz="2000" dirty="0">
                <a:solidFill>
                  <a:schemeClr val="tx1"/>
                </a:solidFill>
                <a:latin typeface="Calibri" panose="020F0502020204030204" pitchFamily="34" charset="0"/>
                <a:cs typeface="Calibri" panose="020F0502020204030204" pitchFamily="34" charset="0"/>
                <a:sym typeface="Wingdings" pitchFamily="2" charset="2"/>
              </a:rPr>
              <a:t>Užívání kofeinu u dětí pod 12 let způsobuje nespavost, zvracení, třes, zvýšený krevní tlak, tachykardii, srdeční arytmii </a:t>
            </a:r>
          </a:p>
          <a:p>
            <a:r>
              <a:rPr lang="cs-CZ" sz="2000" dirty="0">
                <a:solidFill>
                  <a:schemeClr val="tx1"/>
                </a:solidFill>
                <a:latin typeface="Calibri" panose="020F0502020204030204" pitchFamily="34" charset="0"/>
                <a:cs typeface="Calibri" panose="020F0502020204030204" pitchFamily="34" charset="0"/>
                <a:sym typeface="Wingdings" pitchFamily="2" charset="2"/>
              </a:rPr>
              <a:t>Chronické užívání kofeinu může způsobit bolesti hlavy,</a:t>
            </a:r>
          </a:p>
          <a:p>
            <a:pPr marL="0" indent="0">
              <a:buNone/>
            </a:pPr>
            <a:r>
              <a:rPr lang="cs-CZ" sz="2000" dirty="0">
                <a:solidFill>
                  <a:schemeClr val="tx1"/>
                </a:solidFill>
                <a:latin typeface="Calibri" panose="020F0502020204030204" pitchFamily="34" charset="0"/>
                <a:cs typeface="Calibri" panose="020F0502020204030204" pitchFamily="34" charset="0"/>
                <a:sym typeface="Wingdings" pitchFamily="2" charset="2"/>
              </a:rPr>
              <a:t>      úzkostné stavy, hyperaktivní </a:t>
            </a:r>
            <a:r>
              <a:rPr lang="cs-CZ" sz="2000" dirty="0" smtClean="0">
                <a:solidFill>
                  <a:schemeClr val="tx1"/>
                </a:solidFill>
                <a:latin typeface="Calibri" panose="020F0502020204030204" pitchFamily="34" charset="0"/>
                <a:cs typeface="Calibri" panose="020F0502020204030204" pitchFamily="34" charset="0"/>
                <a:sym typeface="Wingdings" pitchFamily="2" charset="2"/>
              </a:rPr>
              <a:t>chování</a:t>
            </a:r>
          </a:p>
          <a:p>
            <a:pPr>
              <a:buFont typeface="Wingdings" panose="05000000000000000000" pitchFamily="2" charset="2"/>
              <a:buChar char="§"/>
            </a:pPr>
            <a:r>
              <a:rPr lang="cs-CZ" sz="2000" dirty="0" smtClean="0">
                <a:solidFill>
                  <a:schemeClr val="tx1"/>
                </a:solidFill>
                <a:latin typeface="Calibri" panose="020F0502020204030204" pitchFamily="34" charset="0"/>
                <a:cs typeface="Calibri" panose="020F0502020204030204" pitchFamily="34" charset="0"/>
                <a:sym typeface="Wingdings" pitchFamily="2" charset="2"/>
              </a:rPr>
              <a:t>Užívání </a:t>
            </a:r>
            <a:r>
              <a:rPr lang="cs-CZ" sz="2000" dirty="0">
                <a:solidFill>
                  <a:schemeClr val="tx1"/>
                </a:solidFill>
                <a:latin typeface="Calibri" panose="020F0502020204030204" pitchFamily="34" charset="0"/>
                <a:cs typeface="Calibri" panose="020F0502020204030204" pitchFamily="34" charset="0"/>
                <a:sym typeface="Wingdings" pitchFamily="2" charset="2"/>
              </a:rPr>
              <a:t>kofeinu u dětí pod 12 let způsobuje nespavost, zvracení, třes, zvýšený krevní tlak, tachykardii, srdeční arytmii </a:t>
            </a:r>
          </a:p>
          <a:p>
            <a:pPr marL="0" indent="0">
              <a:buNone/>
            </a:pPr>
            <a:endParaRPr lang="cs-CZ" sz="2000" dirty="0">
              <a:solidFill>
                <a:schemeClr val="tx1"/>
              </a:solidFill>
              <a:latin typeface="Calibri" panose="020F0502020204030204" pitchFamily="34" charset="0"/>
              <a:cs typeface="Calibri" panose="020F0502020204030204" pitchFamily="34" charset="0"/>
            </a:endParaRPr>
          </a:p>
        </p:txBody>
      </p:sp>
      <p:sp>
        <p:nvSpPr>
          <p:cNvPr id="4" name="Nadpis 1">
            <a:extLst>
              <a:ext uri="{FF2B5EF4-FFF2-40B4-BE49-F238E27FC236}">
                <a16:creationId xmlns="" xmlns:a16="http://schemas.microsoft.com/office/drawing/2014/main" id="{D66987BE-5236-C692-AE62-970D2F2A952C}"/>
              </a:ext>
            </a:extLst>
          </p:cNvPr>
          <p:cNvSpPr>
            <a:spLocks noGrp="1"/>
          </p:cNvSpPr>
          <p:nvPr>
            <p:ph type="title"/>
          </p:nvPr>
        </p:nvSpPr>
        <p:spPr>
          <a:xfrm>
            <a:off x="633466" y="478038"/>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RIZIKA ENERGETICKÝCH NÁPOJŮ</a:t>
            </a:r>
          </a:p>
        </p:txBody>
      </p:sp>
      <p:sp>
        <p:nvSpPr>
          <p:cNvPr id="5" name="Zástupný symbol pro zápatí 3">
            <a:extLst>
              <a:ext uri="{FF2B5EF4-FFF2-40B4-BE49-F238E27FC236}">
                <a16:creationId xmlns="" xmlns:a16="http://schemas.microsoft.com/office/drawing/2014/main" id="{4985585C-5634-DA1F-E0F4-E3A4F212188A}"/>
              </a:ext>
            </a:extLst>
          </p:cNvPr>
          <p:cNvSpPr>
            <a:spLocks noGrp="1"/>
          </p:cNvSpPr>
          <p:nvPr>
            <p:ph type="ftr" sz="quarter" idx="11"/>
          </p:nvPr>
        </p:nvSpPr>
        <p:spPr>
          <a:xfrm>
            <a:off x="2571357" y="6345348"/>
            <a:ext cx="6917210" cy="365125"/>
          </a:xfrm>
        </p:spPr>
        <p:txBody>
          <a:bodyPr/>
          <a:lstStyle/>
          <a:p>
            <a:r>
              <a:rPr lang="cs-CZ" sz="1400" cap="none" dirty="0">
                <a:solidFill>
                  <a:schemeClr val="tx1"/>
                </a:solidFill>
                <a:latin typeface="Calibri" panose="020F0502020204030204" pitchFamily="34" charset="0"/>
                <a:cs typeface="Calibri" panose="020F0502020204030204" pitchFamily="34" charset="0"/>
              </a:rPr>
              <a:t>1. Zdroj: </a:t>
            </a:r>
            <a:r>
              <a:rPr lang="cs-CZ" sz="1400" cap="none" dirty="0">
                <a:solidFill>
                  <a:schemeClr val="tx1"/>
                </a:solidFill>
                <a:latin typeface="Calibri" panose="020F0502020204030204" pitchFamily="34" charset="0"/>
                <a:cs typeface="Calibri" panose="020F0502020204030204" pitchFamily="34" charset="0"/>
                <a:hlinkClick r:id="rId4"/>
              </a:rPr>
              <a:t>https://www.cz-test.cz/clanek/deti-sili-po-nebezpecnem-hitu-rizika-prime-manie</a:t>
            </a:r>
            <a:r>
              <a:rPr lang="cs-CZ" sz="1400" cap="none"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4156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grafický design, snímek obrazovky, Grafika&#10;&#10;Popis byl vytvořen automaticky">
            <a:extLst>
              <a:ext uri="{FF2B5EF4-FFF2-40B4-BE49-F238E27FC236}">
                <a16:creationId xmlns="" xmlns:a16="http://schemas.microsoft.com/office/drawing/2014/main" id="{035073D7-4908-D1DD-B0A4-4FE0D40362FC}"/>
              </a:ext>
            </a:extLst>
          </p:cNvPr>
          <p:cNvPicPr>
            <a:picLocks noChangeAspect="1"/>
          </p:cNvPicPr>
          <p:nvPr/>
        </p:nvPicPr>
        <p:blipFill>
          <a:blip r:embed="rId2"/>
          <a:stretch>
            <a:fillRect/>
          </a:stretch>
        </p:blipFill>
        <p:spPr>
          <a:xfrm>
            <a:off x="8590207" y="4027957"/>
            <a:ext cx="3812147" cy="2857720"/>
          </a:xfrm>
          <a:prstGeom prst="rect">
            <a:avLst/>
          </a:prstGeom>
        </p:spPr>
      </p:pic>
      <p:sp>
        <p:nvSpPr>
          <p:cNvPr id="3" name="Zástupný obsah 2">
            <a:extLst>
              <a:ext uri="{FF2B5EF4-FFF2-40B4-BE49-F238E27FC236}">
                <a16:creationId xmlns="" xmlns:a16="http://schemas.microsoft.com/office/drawing/2014/main" id="{F780193C-2B89-62A0-8FCC-BDAEDB3C5283}"/>
              </a:ext>
            </a:extLst>
          </p:cNvPr>
          <p:cNvSpPr>
            <a:spLocks noGrp="1"/>
          </p:cNvSpPr>
          <p:nvPr>
            <p:ph idx="1"/>
          </p:nvPr>
        </p:nvSpPr>
        <p:spPr/>
        <p:txBody>
          <a:bodyPr/>
          <a:lstStyle/>
          <a:p>
            <a:pPr algn="just"/>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Legálně prodejný</a:t>
            </a:r>
            <a:endParaRPr lang="cs-CZ"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 prodeji pod různými názvy – </a:t>
            </a:r>
            <a:r>
              <a:rPr lang="cs-CZ"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Energy</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Sniff</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Blow</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apod. </a:t>
            </a:r>
            <a:endParaRPr lang="cs-CZ"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Napodobuje kokain (vzhledem i způsobem konzumace)</a:t>
            </a:r>
            <a:endParaRPr lang="cs-CZ"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Zdravotní rizika – při opakovaném použití může poškodit nosní tkáň a sliznici, oslabit dýchací cesty, vést ke krvácení nebo infekci dutin nebo dokonce k prasknutí nosní přepážky </a:t>
            </a:r>
          </a:p>
          <a:p>
            <a:pPr algn="just"/>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Reklama z Německa: </a:t>
            </a:r>
            <a:r>
              <a:rPr lang="cs-CZ" sz="20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 xmlns:ahyp="http://schemas.microsoft.com/office/drawing/2018/hyperlinkcolor" val="tx"/>
                    </a:ext>
                  </a:extLst>
                </a:hlinkClick>
              </a:rPr>
              <a:t>https://www.youtube.com/watch?v=Q3x-0U3Uw0g</a:t>
            </a:r>
            <a:r>
              <a:rPr lang="cs-CZ" sz="2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Nadpis 1">
            <a:extLst>
              <a:ext uri="{FF2B5EF4-FFF2-40B4-BE49-F238E27FC236}">
                <a16:creationId xmlns="" xmlns:a16="http://schemas.microsoft.com/office/drawing/2014/main" id="{B05EC383-43C0-E0C6-5C6F-1B00193071D9}"/>
              </a:ext>
            </a:extLst>
          </p:cNvPr>
          <p:cNvSpPr>
            <a:spLocks noGrp="1"/>
          </p:cNvSpPr>
          <p:nvPr>
            <p:ph type="title"/>
          </p:nvPr>
        </p:nvSpPr>
        <p:spPr>
          <a:xfrm>
            <a:off x="581192" y="702156"/>
            <a:ext cx="11029616" cy="1013800"/>
          </a:xfrm>
        </p:spPr>
        <p:txBody>
          <a:bodyPr>
            <a:normAutofit/>
          </a:bodyPr>
          <a:lstStyle/>
          <a:p>
            <a:pPr algn="ctr"/>
            <a:r>
              <a:rPr lang="cs-CZ" sz="4500" b="1" dirty="0">
                <a:latin typeface="Calibri" panose="020F0502020204030204" pitchFamily="34" charset="0"/>
                <a:cs typeface="Calibri" panose="020F0502020204030204" pitchFamily="34" charset="0"/>
              </a:rPr>
              <a:t>ŠŇUPACÍ KOFEIN</a:t>
            </a:r>
          </a:p>
        </p:txBody>
      </p:sp>
    </p:spTree>
    <p:extLst>
      <p:ext uri="{BB962C8B-B14F-4D97-AF65-F5344CB8AC3E}">
        <p14:creationId xmlns:p14="http://schemas.microsoft.com/office/powerpoint/2010/main" val="2263721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nealkoholický nápoj, Plechovka&#10;&#10;Popis byl vytvořen automaticky">
            <a:extLst>
              <a:ext uri="{FF2B5EF4-FFF2-40B4-BE49-F238E27FC236}">
                <a16:creationId xmlns="" xmlns:a16="http://schemas.microsoft.com/office/drawing/2014/main" id="{C38F8D88-7689-80BA-FE21-FD23ACA3610E}"/>
              </a:ext>
            </a:extLst>
          </p:cNvPr>
          <p:cNvPicPr>
            <a:picLocks noChangeAspect="1"/>
          </p:cNvPicPr>
          <p:nvPr/>
        </p:nvPicPr>
        <p:blipFill rotWithShape="1">
          <a:blip r:embed="rId2"/>
          <a:srcRect/>
          <a:stretch/>
        </p:blipFill>
        <p:spPr>
          <a:xfrm>
            <a:off x="9870421" y="4475241"/>
            <a:ext cx="1976438" cy="1976438"/>
          </a:xfrm>
          <a:prstGeom prst="rect">
            <a:avLst/>
          </a:prstGeom>
        </p:spPr>
      </p:pic>
      <p:sp>
        <p:nvSpPr>
          <p:cNvPr id="3" name="Zástupný obsah 2">
            <a:extLst>
              <a:ext uri="{FF2B5EF4-FFF2-40B4-BE49-F238E27FC236}">
                <a16:creationId xmlns="" xmlns:a16="http://schemas.microsoft.com/office/drawing/2014/main" id="{2619FC8B-79AE-D602-893B-D5DA080556E3}"/>
              </a:ext>
            </a:extLst>
          </p:cNvPr>
          <p:cNvSpPr>
            <a:spLocks noGrp="1"/>
          </p:cNvSpPr>
          <p:nvPr>
            <p:ph idx="1"/>
          </p:nvPr>
        </p:nvSpPr>
        <p:spPr>
          <a:xfrm>
            <a:off x="267428" y="2229584"/>
            <a:ext cx="11029615" cy="3678303"/>
          </a:xfrm>
        </p:spPr>
        <p:txBody>
          <a:bodyPr>
            <a:noAutofit/>
          </a:bodyPr>
          <a:lstStyle/>
          <a:p>
            <a:pPr lvl="1"/>
            <a:r>
              <a:rPr lang="cs-CZ" sz="2800" b="1" dirty="0">
                <a:solidFill>
                  <a:schemeClr val="tx1"/>
                </a:solidFill>
                <a:latin typeface="Calibri" panose="020F0502020204030204" pitchFamily="34" charset="0"/>
                <a:cs typeface="Calibri" panose="020F0502020204030204" pitchFamily="34" charset="0"/>
              </a:rPr>
              <a:t>Ptát se </a:t>
            </a:r>
            <a:r>
              <a:rPr lang="cs-CZ" sz="2800" dirty="0">
                <a:solidFill>
                  <a:schemeClr val="tx1"/>
                </a:solidFill>
                <a:latin typeface="Calibri" panose="020F0502020204030204" pitchFamily="34" charset="0"/>
                <a:cs typeface="Calibri" panose="020F0502020204030204" pitchFamily="34" charset="0"/>
              </a:rPr>
              <a:t>– Proč mu chutná? Jak se po něm cítí? Proč ho pije? </a:t>
            </a:r>
          </a:p>
          <a:p>
            <a:pPr lvl="1"/>
            <a:r>
              <a:rPr lang="cs-CZ" sz="2800" b="1" dirty="0">
                <a:solidFill>
                  <a:schemeClr val="tx1"/>
                </a:solidFill>
                <a:latin typeface="Calibri" panose="020F0502020204030204" pitchFamily="34" charset="0"/>
                <a:cs typeface="Calibri" panose="020F0502020204030204" pitchFamily="34" charset="0"/>
              </a:rPr>
              <a:t>Vysvětlit </a:t>
            </a:r>
            <a:r>
              <a:rPr lang="cs-CZ" sz="2800" dirty="0">
                <a:solidFill>
                  <a:schemeClr val="tx1"/>
                </a:solidFill>
                <a:latin typeface="Calibri" panose="020F0502020204030204" pitchFamily="34" charset="0"/>
                <a:cs typeface="Calibri" panose="020F0502020204030204" pitchFamily="34" charset="0"/>
              </a:rPr>
              <a:t>– Co jsou energetické nápoje, proč jsou populární, proč nejsou příliš v pořádku </a:t>
            </a:r>
          </a:p>
          <a:p>
            <a:pPr lvl="1"/>
            <a:r>
              <a:rPr lang="cs-CZ" sz="2800" b="1" dirty="0">
                <a:solidFill>
                  <a:schemeClr val="tx1"/>
                </a:solidFill>
                <a:latin typeface="Calibri" panose="020F0502020204030204" pitchFamily="34" charset="0"/>
                <a:cs typeface="Calibri" panose="020F0502020204030204" pitchFamily="34" charset="0"/>
              </a:rPr>
              <a:t>Navrhnout</a:t>
            </a:r>
            <a:r>
              <a:rPr lang="cs-CZ" sz="2800" dirty="0">
                <a:solidFill>
                  <a:schemeClr val="tx1"/>
                </a:solidFill>
                <a:latin typeface="Calibri" panose="020F0502020204030204" pitchFamily="34" charset="0"/>
                <a:cs typeface="Calibri" panose="020F0502020204030204" pitchFamily="34" charset="0"/>
              </a:rPr>
              <a:t> – Co jiného by ti mohlo pomoct? Jak se dá jinak řešit např. únava? </a:t>
            </a:r>
          </a:p>
          <a:p>
            <a:pPr lvl="1"/>
            <a:r>
              <a:rPr lang="cs-CZ" sz="2800" b="1" dirty="0">
                <a:solidFill>
                  <a:schemeClr val="tx1"/>
                </a:solidFill>
                <a:latin typeface="Calibri" panose="020F0502020204030204" pitchFamily="34" charset="0"/>
                <a:cs typeface="Calibri" panose="020F0502020204030204" pitchFamily="34" charset="0"/>
              </a:rPr>
              <a:t>Zdržet se odsuzujících komentářů </a:t>
            </a:r>
            <a:r>
              <a:rPr lang="cs-CZ" sz="2800" dirty="0">
                <a:solidFill>
                  <a:schemeClr val="tx1"/>
                </a:solidFill>
                <a:latin typeface="Calibri" panose="020F0502020204030204" pitchFamily="34" charset="0"/>
                <a:cs typeface="Calibri" panose="020F0502020204030204" pitchFamily="34" charset="0"/>
              </a:rPr>
              <a:t>– Jak to můžeš pít? </a:t>
            </a:r>
          </a:p>
          <a:p>
            <a:pPr lvl="1"/>
            <a:r>
              <a:rPr lang="cs-CZ" sz="2800" b="1" dirty="0">
                <a:solidFill>
                  <a:schemeClr val="tx1"/>
                </a:solidFill>
                <a:latin typeface="Calibri" panose="020F0502020204030204" pitchFamily="34" charset="0"/>
                <a:cs typeface="Calibri" panose="020F0502020204030204" pitchFamily="34" charset="0"/>
              </a:rPr>
              <a:t>Zdůraznit dětem, že mají osobní odpovědnost za své zdraví</a:t>
            </a:r>
          </a:p>
          <a:p>
            <a:pPr lvl="1"/>
            <a:r>
              <a:rPr lang="cs-CZ" sz="2800" b="1" dirty="0">
                <a:solidFill>
                  <a:schemeClr val="tx1"/>
                </a:solidFill>
                <a:latin typeface="Calibri" panose="020F0502020204030204" pitchFamily="34" charset="0"/>
                <a:cs typeface="Calibri" panose="020F0502020204030204" pitchFamily="34" charset="0"/>
              </a:rPr>
              <a:t>Jít dětem příkladem </a:t>
            </a:r>
            <a:r>
              <a:rPr lang="cs-CZ" sz="2800" dirty="0">
                <a:solidFill>
                  <a:schemeClr val="tx1"/>
                </a:solidFill>
                <a:latin typeface="Calibri" panose="020F0502020204030204" pitchFamily="34" charset="0"/>
                <a:cs typeface="Calibri" panose="020F0502020204030204" pitchFamily="34" charset="0"/>
              </a:rPr>
              <a:t>– např. zdravé svačiny, ovoce, zelenina… </a:t>
            </a:r>
            <a:endParaRPr lang="cs-CZ" sz="2800" b="1" dirty="0">
              <a:solidFill>
                <a:schemeClr val="tx1"/>
              </a:solidFill>
              <a:latin typeface="Calibri" panose="020F0502020204030204" pitchFamily="34" charset="0"/>
              <a:cs typeface="Calibri" panose="020F0502020204030204" pitchFamily="34" charset="0"/>
            </a:endParaRPr>
          </a:p>
        </p:txBody>
      </p:sp>
      <p:sp>
        <p:nvSpPr>
          <p:cNvPr id="5" name="Zástupný symbol pro zápatí 3">
            <a:extLst>
              <a:ext uri="{FF2B5EF4-FFF2-40B4-BE49-F238E27FC236}">
                <a16:creationId xmlns="" xmlns:a16="http://schemas.microsoft.com/office/drawing/2014/main" id="{DFD38BD6-6F8A-FBAA-6518-2B07CF5386DA}"/>
              </a:ext>
            </a:extLst>
          </p:cNvPr>
          <p:cNvSpPr>
            <a:spLocks noGrp="1"/>
          </p:cNvSpPr>
          <p:nvPr>
            <p:ph type="ftr" sz="quarter" idx="11"/>
          </p:nvPr>
        </p:nvSpPr>
        <p:spPr>
          <a:xfrm>
            <a:off x="581192" y="6155844"/>
            <a:ext cx="8274050" cy="350058"/>
          </a:xfrm>
        </p:spPr>
        <p:txBody>
          <a:bodyPr/>
          <a:lstStyle/>
          <a:p>
            <a:r>
              <a:rPr lang="cs-CZ" sz="1400" cap="none" dirty="0">
                <a:solidFill>
                  <a:schemeClr val="tx1"/>
                </a:solidFill>
                <a:latin typeface="Calibri" panose="020F0502020204030204" pitchFamily="34" charset="0"/>
                <a:cs typeface="Calibri" panose="020F0502020204030204" pitchFamily="34" charset="0"/>
              </a:rPr>
              <a:t>1. Zdroj: </a:t>
            </a:r>
            <a:r>
              <a:rPr lang="cs-CZ" sz="1400" cap="none" dirty="0">
                <a:solidFill>
                  <a:schemeClr val="tx1"/>
                </a:solidFill>
                <a:latin typeface="Calibri" panose="020F0502020204030204" pitchFamily="34" charset="0"/>
                <a:cs typeface="Calibri" panose="020F0502020204030204" pitchFamily="34" charset="0"/>
                <a:hlinkClick r:id="rId3"/>
              </a:rPr>
              <a:t>https://www.ulekare.cz/clanek/nepij-energetak-jak-s-detmi-mluvit-o-nabuzujicich-napojich-483989</a:t>
            </a:r>
            <a:r>
              <a:rPr lang="cs-CZ" sz="1400" cap="none" dirty="0">
                <a:solidFill>
                  <a:schemeClr val="tx1"/>
                </a:solidFill>
                <a:latin typeface="Calibri" panose="020F0502020204030204" pitchFamily="34" charset="0"/>
                <a:cs typeface="Calibri" panose="020F0502020204030204" pitchFamily="34" charset="0"/>
              </a:rPr>
              <a:t> </a:t>
            </a:r>
          </a:p>
        </p:txBody>
      </p:sp>
      <p:sp>
        <p:nvSpPr>
          <p:cNvPr id="7" name="Nadpis 1">
            <a:extLst>
              <a:ext uri="{FF2B5EF4-FFF2-40B4-BE49-F238E27FC236}">
                <a16:creationId xmlns="" xmlns:a16="http://schemas.microsoft.com/office/drawing/2014/main" id="{A0DDD9E2-1332-1CA2-4499-9F430AF7B88A}"/>
              </a:ext>
            </a:extLst>
          </p:cNvPr>
          <p:cNvSpPr>
            <a:spLocks noGrp="1"/>
          </p:cNvSpPr>
          <p:nvPr>
            <p:ph type="title"/>
          </p:nvPr>
        </p:nvSpPr>
        <p:spPr>
          <a:xfrm>
            <a:off x="581192" y="702156"/>
            <a:ext cx="11029616" cy="1013800"/>
          </a:xfrm>
        </p:spPr>
        <p:txBody>
          <a:bodyPr>
            <a:noAutofit/>
          </a:bodyPr>
          <a:lstStyle/>
          <a:p>
            <a:pPr algn="ctr"/>
            <a:r>
              <a:rPr lang="cs-CZ" sz="3900" b="1" dirty="0">
                <a:latin typeface="Calibri" panose="020F0502020204030204" pitchFamily="34" charset="0"/>
                <a:cs typeface="Calibri" panose="020F0502020204030204" pitchFamily="34" charset="0"/>
              </a:rPr>
              <a:t>JAK MLUVIT S DĚTMI O ENERGETICKÝCH NÁPOJÍCH?</a:t>
            </a:r>
          </a:p>
        </p:txBody>
      </p:sp>
    </p:spTree>
    <p:extLst>
      <p:ext uri="{BB962C8B-B14F-4D97-AF65-F5344CB8AC3E}">
        <p14:creationId xmlns:p14="http://schemas.microsoft.com/office/powerpoint/2010/main" val="2705569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9EB2B796-E3D3-6C47-A4D1-E588960279FF}"/>
              </a:ext>
            </a:extLst>
          </p:cNvPr>
          <p:cNvSpPr>
            <a:spLocks noGrp="1"/>
          </p:cNvSpPr>
          <p:nvPr>
            <p:ph idx="1"/>
          </p:nvPr>
        </p:nvSpPr>
        <p:spPr>
          <a:xfrm>
            <a:off x="295836" y="1945341"/>
            <a:ext cx="11323936" cy="4778187"/>
          </a:xfrm>
        </p:spPr>
        <p:txBody>
          <a:bodyPr>
            <a:normAutofit fontScale="92500" lnSpcReduction="10000"/>
          </a:bodyPr>
          <a:lstStyle/>
          <a:p>
            <a:pPr algn="just"/>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 malé děti </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Naše tělíčko je jako auto a srdce je jako motor toho auta. Energetický nápoj je jako speciální benzín, který ale může auto pokazit a může pokazit hlavně motor (srdíčko). Srdíčko po tomhle speciálním benzínu až moc bije, může se pokazit, přestat fungovat a může být nemocné. </a:t>
            </a:r>
          </a:p>
          <a:p>
            <a:pPr algn="just"/>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Starší dětí </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Mnoho cukru což vede k obezitě, zhoršuje spánek a soustředěnost</a:t>
            </a:r>
          </a:p>
          <a:p>
            <a:pPr marL="0" indent="0" algn="just">
              <a:buNone/>
            </a:pP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Kofein mě zbaví únavy? </a:t>
            </a:r>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cs-CZ"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Když si dám kofein, tak to neznamená, že únava zmizí. Kofein pouze blokuje únavu! Když jsme unavení, naše tělo nám přirozeně vysílá signály, že si máme odpočinout. Kofein ale tyto signály blokuje a zastavuje je. Neznamená to však, že tělo není unavené, stále potřebuje odpočívat!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Nadpis 1">
            <a:extLst>
              <a:ext uri="{FF2B5EF4-FFF2-40B4-BE49-F238E27FC236}">
                <a16:creationId xmlns="" xmlns:a16="http://schemas.microsoft.com/office/drawing/2014/main" id="{78E8EAB6-6E03-014B-1308-5842B5B991C2}"/>
              </a:ext>
            </a:extLst>
          </p:cNvPr>
          <p:cNvSpPr>
            <a:spLocks noGrp="1"/>
          </p:cNvSpPr>
          <p:nvPr>
            <p:ph type="title"/>
          </p:nvPr>
        </p:nvSpPr>
        <p:spPr>
          <a:xfrm>
            <a:off x="581192" y="702156"/>
            <a:ext cx="11029616" cy="1013800"/>
          </a:xfrm>
        </p:spPr>
        <p:txBody>
          <a:bodyPr>
            <a:noAutofit/>
          </a:bodyPr>
          <a:lstStyle/>
          <a:p>
            <a:pPr algn="ctr"/>
            <a:r>
              <a:rPr lang="cs-CZ" sz="3600" b="1" dirty="0">
                <a:latin typeface="Calibri" panose="020F0502020204030204" pitchFamily="34" charset="0"/>
                <a:cs typeface="Calibri" panose="020F0502020204030204" pitchFamily="34" charset="0"/>
              </a:rPr>
              <a:t>JAK VYSVĚTLIT RIZIKA ENERGETICKÝCH NÁPOJŮ DĚTEM?</a:t>
            </a:r>
          </a:p>
        </p:txBody>
      </p:sp>
    </p:spTree>
    <p:extLst>
      <p:ext uri="{BB962C8B-B14F-4D97-AF65-F5344CB8AC3E}">
        <p14:creationId xmlns:p14="http://schemas.microsoft.com/office/powerpoint/2010/main" val="114622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 xmlns:a16="http://schemas.microsoft.com/office/drawing/2014/main" id="{1A59258C-AAC2-41CD-973C-7439B122A3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6" name="Rectangle 10">
            <a:extLst>
              <a:ext uri="{FF2B5EF4-FFF2-40B4-BE49-F238E27FC236}">
                <a16:creationId xmlns="" xmlns:a16="http://schemas.microsoft.com/office/drawing/2014/main" id="{54516B72-0116-42B2-82A2-B11218A366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1">
            <a:extLst>
              <a:ext uri="{FF2B5EF4-FFF2-40B4-BE49-F238E27FC236}">
                <a16:creationId xmlns="" xmlns:a16="http://schemas.microsoft.com/office/drawing/2014/main" id="{615ADDD7-C7F8-A415-6386-07C7D2D855B1}"/>
              </a:ext>
            </a:extLst>
          </p:cNvPr>
          <p:cNvSpPr>
            <a:spLocks noGrp="1"/>
          </p:cNvSpPr>
          <p:nvPr>
            <p:ph type="title"/>
          </p:nvPr>
        </p:nvSpPr>
        <p:spPr>
          <a:xfrm>
            <a:off x="321733" y="1033390"/>
            <a:ext cx="5469722" cy="4825409"/>
          </a:xfrm>
        </p:spPr>
        <p:txBody>
          <a:bodyPr anchor="ctr">
            <a:normAutofit/>
          </a:bodyPr>
          <a:lstStyle/>
          <a:p>
            <a:pPr algn="ctr">
              <a:lnSpc>
                <a:spcPct val="90000"/>
              </a:lnSpc>
            </a:pPr>
            <a:r>
              <a:rPr lang="cs-CZ" sz="4800" b="1" dirty="0">
                <a:solidFill>
                  <a:srgbClr val="FFFFFF"/>
                </a:solidFill>
                <a:latin typeface="Calibri" panose="020F0502020204030204" pitchFamily="34" charset="0"/>
                <a:cs typeface="Calibri" panose="020F0502020204030204" pitchFamily="34" charset="0"/>
              </a:rPr>
              <a:t>JAK S DĚTMI MLUVIT O NÁROČNÝCH TÉMATECH:</a:t>
            </a:r>
            <a:br>
              <a:rPr lang="cs-CZ" sz="4800" b="1" dirty="0">
                <a:solidFill>
                  <a:srgbClr val="FFFFFF"/>
                </a:solidFill>
                <a:latin typeface="Calibri" panose="020F0502020204030204" pitchFamily="34" charset="0"/>
                <a:cs typeface="Calibri" panose="020F0502020204030204" pitchFamily="34" charset="0"/>
              </a:rPr>
            </a:br>
            <a:r>
              <a:rPr lang="cs-CZ" sz="4800" b="1" dirty="0">
                <a:solidFill>
                  <a:srgbClr val="FFFFFF"/>
                </a:solidFill>
                <a:latin typeface="Calibri" panose="020F0502020204030204" pitchFamily="34" charset="0"/>
                <a:cs typeface="Calibri" panose="020F0502020204030204" pitchFamily="34" charset="0"/>
              </a:rPr>
              <a:t/>
            </a:r>
            <a:br>
              <a:rPr lang="cs-CZ" sz="4800" b="1" dirty="0">
                <a:solidFill>
                  <a:srgbClr val="FFFFFF"/>
                </a:solidFill>
                <a:latin typeface="Calibri" panose="020F0502020204030204" pitchFamily="34" charset="0"/>
                <a:cs typeface="Calibri" panose="020F0502020204030204" pitchFamily="34" charset="0"/>
              </a:rPr>
            </a:br>
            <a:r>
              <a:rPr lang="cs-CZ" sz="4800" b="1" dirty="0">
                <a:solidFill>
                  <a:srgbClr val="FFFFFF"/>
                </a:solidFill>
                <a:latin typeface="Calibri" panose="020F0502020204030204" pitchFamily="34" charset="0"/>
                <a:cs typeface="Calibri" panose="020F0502020204030204" pitchFamily="34" charset="0"/>
              </a:rPr>
              <a:t> </a:t>
            </a:r>
            <a:r>
              <a:rPr lang="cs-CZ" sz="4800" b="1" dirty="0" err="1">
                <a:solidFill>
                  <a:srgbClr val="FFFFFF"/>
                </a:solidFill>
                <a:latin typeface="Calibri" panose="020F0502020204030204" pitchFamily="34" charset="0"/>
                <a:cs typeface="Calibri" panose="020F0502020204030204" pitchFamily="34" charset="0"/>
              </a:rPr>
              <a:t>NÁVYKOVé</a:t>
            </a:r>
            <a:r>
              <a:rPr lang="cs-CZ" sz="4800" b="1" dirty="0">
                <a:solidFill>
                  <a:srgbClr val="FFFFFF"/>
                </a:solidFill>
                <a:latin typeface="Calibri" panose="020F0502020204030204" pitchFamily="34" charset="0"/>
                <a:cs typeface="Calibri" panose="020F0502020204030204" pitchFamily="34" charset="0"/>
              </a:rPr>
              <a:t> </a:t>
            </a:r>
            <a:r>
              <a:rPr lang="cs-CZ" sz="4800" b="1" dirty="0" err="1">
                <a:solidFill>
                  <a:srgbClr val="FFFFFF"/>
                </a:solidFill>
                <a:latin typeface="Calibri" panose="020F0502020204030204" pitchFamily="34" charset="0"/>
                <a:cs typeface="Calibri" panose="020F0502020204030204" pitchFamily="34" charset="0"/>
              </a:rPr>
              <a:t>LÁTKy</a:t>
            </a:r>
            <a:endParaRPr lang="cs-CZ" sz="4800" b="1" dirty="0">
              <a:solidFill>
                <a:srgbClr val="FFFFFF"/>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 xmlns:a16="http://schemas.microsoft.com/office/drawing/2014/main" id="{7CDB507F-21B7-4C27-B0FC-D9C465C6DB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7AB1AE17-B7A3-4363-95CD-25441E2FF1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Obrázek 4">
            <a:extLst>
              <a:ext uri="{FF2B5EF4-FFF2-40B4-BE49-F238E27FC236}">
                <a16:creationId xmlns="" xmlns:a16="http://schemas.microsoft.com/office/drawing/2014/main" id="{1417A387-6D01-E5FB-B03E-E8BD7FDF6AB7}"/>
              </a:ext>
            </a:extLst>
          </p:cNvPr>
          <p:cNvPicPr>
            <a:picLocks noChangeAspect="1"/>
          </p:cNvPicPr>
          <p:nvPr/>
        </p:nvPicPr>
        <p:blipFill>
          <a:blip r:embed="rId2"/>
          <a:stretch>
            <a:fillRect/>
          </a:stretch>
        </p:blipFill>
        <p:spPr>
          <a:xfrm>
            <a:off x="6593305" y="1422564"/>
            <a:ext cx="5276962" cy="4727279"/>
          </a:xfrm>
          <a:prstGeom prst="rect">
            <a:avLst/>
          </a:prstGeom>
        </p:spPr>
      </p:pic>
    </p:spTree>
    <p:extLst>
      <p:ext uri="{BB962C8B-B14F-4D97-AF65-F5344CB8AC3E}">
        <p14:creationId xmlns:p14="http://schemas.microsoft.com/office/powerpoint/2010/main" val="2853277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2">
            <a:extLst>
              <a:ext uri="{FF2B5EF4-FFF2-40B4-BE49-F238E27FC236}">
                <a16:creationId xmlns="" xmlns:a16="http://schemas.microsoft.com/office/drawing/2014/main" id="{1CBAC982-5C1C-0D69-B243-220C87E60FE9}"/>
              </a:ext>
            </a:extLst>
          </p:cNvPr>
          <p:cNvSpPr>
            <a:spLocks noGrp="1"/>
          </p:cNvSpPr>
          <p:nvPr>
            <p:ph idx="1"/>
          </p:nvPr>
        </p:nvSpPr>
        <p:spPr>
          <a:xfrm>
            <a:off x="581192" y="2197769"/>
            <a:ext cx="11145587" cy="4299284"/>
          </a:xfrm>
        </p:spPr>
        <p:txBody>
          <a:bodyPr>
            <a:normAutofit fontScale="85000" lnSpcReduction="10000"/>
          </a:bodyPr>
          <a:lstStyle/>
          <a:p>
            <a:pPr algn="just"/>
            <a:r>
              <a:rPr lang="cs-CZ" sz="2400" b="1" dirty="0">
                <a:solidFill>
                  <a:schemeClr val="tx1"/>
                </a:solidFill>
                <a:latin typeface="Calibri" panose="020F0502020204030204" pitchFamily="34" charset="0"/>
                <a:cs typeface="Calibri" panose="020F0502020204030204" pitchFamily="34" charset="0"/>
              </a:rPr>
              <a:t>Bezpečné a neutrální prostředí </a:t>
            </a:r>
            <a:r>
              <a:rPr lang="cs-CZ" sz="2400" dirty="0">
                <a:solidFill>
                  <a:schemeClr val="tx1"/>
                </a:solidFill>
                <a:latin typeface="Calibri" panose="020F0502020204030204" pitchFamily="34" charset="0"/>
                <a:cs typeface="Calibri" panose="020F0502020204030204" pitchFamily="34" charset="0"/>
                <a:sym typeface="Wingdings" pitchFamily="2" charset="2"/>
              </a:rPr>
              <a:t> i</a:t>
            </a:r>
            <a:r>
              <a:rPr lang="cs-CZ" sz="2400" dirty="0">
                <a:solidFill>
                  <a:schemeClr val="tx1"/>
                </a:solidFill>
                <a:latin typeface="Calibri" panose="020F0502020204030204" pitchFamily="34" charset="0"/>
                <a:cs typeface="Calibri" panose="020F0502020204030204" pitchFamily="34" charset="0"/>
              </a:rPr>
              <a:t>deální je řešit s dítětem užívání návykových látek individuálně </a:t>
            </a:r>
          </a:p>
          <a:p>
            <a:pPr algn="just"/>
            <a:r>
              <a:rPr lang="cs-CZ" sz="2400" b="1" dirty="0">
                <a:solidFill>
                  <a:schemeClr val="tx1"/>
                </a:solidFill>
                <a:latin typeface="Calibri" panose="020F0502020204030204" pitchFamily="34" charset="0"/>
                <a:cs typeface="Calibri" panose="020F0502020204030204" pitchFamily="34" charset="0"/>
              </a:rPr>
              <a:t>Vhodné načasování </a:t>
            </a:r>
            <a:r>
              <a:rPr lang="cs-CZ" sz="2400" dirty="0">
                <a:solidFill>
                  <a:schemeClr val="tx1"/>
                </a:solidFill>
                <a:latin typeface="Calibri" panose="020F0502020204030204" pitchFamily="34" charset="0"/>
                <a:cs typeface="Calibri" panose="020F0502020204030204" pitchFamily="34" charset="0"/>
                <a:sym typeface="Wingdings" pitchFamily="2" charset="2"/>
              </a:rPr>
              <a:t></a:t>
            </a:r>
            <a:r>
              <a:rPr lang="cs-CZ" sz="2400" dirty="0">
                <a:solidFill>
                  <a:schemeClr val="tx1"/>
                </a:solidFill>
                <a:latin typeface="Calibri" panose="020F0502020204030204" pitchFamily="34" charset="0"/>
                <a:cs typeface="Calibri" panose="020F0502020204030204" pitchFamily="34" charset="0"/>
              </a:rPr>
              <a:t> v klidu, nikoliv ve spěchu</a:t>
            </a:r>
          </a:p>
          <a:p>
            <a:pPr algn="just"/>
            <a:r>
              <a:rPr lang="cs-CZ" sz="2400" b="1" dirty="0">
                <a:solidFill>
                  <a:schemeClr val="tx1"/>
                </a:solidFill>
                <a:latin typeface="Calibri" panose="020F0502020204030204" pitchFamily="34" charset="0"/>
                <a:cs typeface="Calibri" panose="020F0502020204030204" pitchFamily="34" charset="0"/>
              </a:rPr>
              <a:t>Začít konverzaci otázkami </a:t>
            </a:r>
            <a:r>
              <a:rPr lang="cs-CZ" sz="2400" dirty="0">
                <a:solidFill>
                  <a:schemeClr val="tx1"/>
                </a:solidFill>
                <a:latin typeface="Calibri" panose="020F0502020204030204" pitchFamily="34" charset="0"/>
                <a:cs typeface="Calibri" panose="020F0502020204030204" pitchFamily="34" charset="0"/>
                <a:sym typeface="Wingdings" pitchFamily="2" charset="2"/>
              </a:rPr>
              <a:t> Jaký je tvůj pohled na kouření? Co si o tom myslíš? </a:t>
            </a:r>
          </a:p>
          <a:p>
            <a:pPr algn="just"/>
            <a:r>
              <a:rPr lang="cs-CZ" sz="2400" b="1" dirty="0">
                <a:solidFill>
                  <a:schemeClr val="tx1"/>
                </a:solidFill>
                <a:latin typeface="Calibri" panose="020F0502020204030204" pitchFamily="34" charset="0"/>
                <a:cs typeface="Calibri" panose="020F0502020204030204" pitchFamily="34" charset="0"/>
                <a:sym typeface="Wingdings" pitchFamily="2" charset="2"/>
              </a:rPr>
              <a:t>Respektovat anonymitu, diskrétnost </a:t>
            </a:r>
            <a:r>
              <a:rPr lang="cs-CZ" sz="2400" dirty="0">
                <a:solidFill>
                  <a:schemeClr val="tx1"/>
                </a:solidFill>
                <a:latin typeface="Calibri" panose="020F0502020204030204" pitchFamily="34" charset="0"/>
                <a:cs typeface="Calibri" panose="020F0502020204030204" pitchFamily="34" charset="0"/>
                <a:sym typeface="Wingdings" pitchFamily="2" charset="2"/>
              </a:rPr>
              <a:t> informovat dítě předem, které informace se musí případně nahlásit a řešit dále </a:t>
            </a:r>
          </a:p>
          <a:p>
            <a:pPr algn="just"/>
            <a:r>
              <a:rPr lang="cs-CZ" sz="2400" b="1" dirty="0">
                <a:solidFill>
                  <a:schemeClr val="tx1"/>
                </a:solidFill>
                <a:latin typeface="Calibri" panose="020F0502020204030204" pitchFamily="34" charset="0"/>
                <a:cs typeface="Calibri" panose="020F0502020204030204" pitchFamily="34" charset="0"/>
                <a:sym typeface="Wingdings" pitchFamily="2" charset="2"/>
              </a:rPr>
              <a:t>Podporovat kritické myšlení a zodpovědnost za rozhodování </a:t>
            </a:r>
            <a:r>
              <a:rPr lang="cs-CZ" sz="2400" dirty="0">
                <a:solidFill>
                  <a:schemeClr val="tx1"/>
                </a:solidFill>
                <a:latin typeface="Calibri" panose="020F0502020204030204" pitchFamily="34" charset="0"/>
                <a:cs typeface="Calibri" panose="020F0502020204030204" pitchFamily="34" charset="0"/>
                <a:sym typeface="Wingdings" pitchFamily="2" charset="2"/>
              </a:rPr>
              <a:t> povzbudit dítě, aby samo přemýšlelo o důsledcích </a:t>
            </a:r>
          </a:p>
          <a:p>
            <a:pPr algn="just"/>
            <a:r>
              <a:rPr lang="cs-CZ" sz="2400" b="1" dirty="0">
                <a:solidFill>
                  <a:schemeClr val="tx1"/>
                </a:solidFill>
                <a:latin typeface="Calibri" panose="020F0502020204030204" pitchFamily="34" charset="0"/>
                <a:cs typeface="Calibri" panose="020F0502020204030204" pitchFamily="34" charset="0"/>
                <a:sym typeface="Wingdings" pitchFamily="2" charset="2"/>
              </a:rPr>
              <a:t>Nechte dítě klást otázky </a:t>
            </a:r>
            <a:r>
              <a:rPr lang="cs-CZ" sz="2400" dirty="0">
                <a:solidFill>
                  <a:schemeClr val="tx1"/>
                </a:solidFill>
                <a:latin typeface="Calibri" panose="020F0502020204030204" pitchFamily="34" charset="0"/>
                <a:cs typeface="Calibri" panose="020F0502020204030204" pitchFamily="34" charset="0"/>
                <a:sym typeface="Wingdings" pitchFamily="2" charset="2"/>
              </a:rPr>
              <a:t> ptejte se na názory, zážitky… </a:t>
            </a:r>
          </a:p>
          <a:p>
            <a:pPr algn="just"/>
            <a:r>
              <a:rPr lang="cs-CZ" sz="2400" b="1" dirty="0">
                <a:solidFill>
                  <a:schemeClr val="tx1"/>
                </a:solidFill>
                <a:latin typeface="Calibri" panose="020F0502020204030204" pitchFamily="34" charset="0"/>
                <a:cs typeface="Calibri" panose="020F0502020204030204" pitchFamily="34" charset="0"/>
                <a:sym typeface="Wingdings" pitchFamily="2" charset="2"/>
              </a:rPr>
              <a:t>Poskytněte podpůrné informace a praktické rady </a:t>
            </a:r>
            <a:r>
              <a:rPr lang="cs-CZ" sz="2400" dirty="0">
                <a:solidFill>
                  <a:schemeClr val="tx1"/>
                </a:solidFill>
                <a:latin typeface="Calibri" panose="020F0502020204030204" pitchFamily="34" charset="0"/>
                <a:cs typeface="Calibri" panose="020F0502020204030204" pitchFamily="34" charset="0"/>
                <a:sym typeface="Wingdings" pitchFamily="2" charset="2"/>
              </a:rPr>
              <a:t> např. naučit, jak odmítnout</a:t>
            </a:r>
          </a:p>
          <a:p>
            <a:pPr algn="just"/>
            <a:r>
              <a:rPr lang="cs-CZ" sz="2400" b="1" dirty="0">
                <a:solidFill>
                  <a:schemeClr val="tx1"/>
                </a:solidFill>
                <a:latin typeface="Calibri" panose="020F0502020204030204" pitchFamily="34" charset="0"/>
                <a:cs typeface="Calibri" panose="020F0502020204030204" pitchFamily="34" charset="0"/>
                <a:sym typeface="Wingdings" pitchFamily="2" charset="2"/>
              </a:rPr>
              <a:t>Ujistěte dítě o možnosti vrátit se kdykoliv k tématu </a:t>
            </a:r>
            <a:r>
              <a:rPr lang="cs-CZ" sz="2400" dirty="0">
                <a:solidFill>
                  <a:schemeClr val="tx1"/>
                </a:solidFill>
                <a:latin typeface="Calibri" panose="020F0502020204030204" pitchFamily="34" charset="0"/>
                <a:cs typeface="Calibri" panose="020F0502020204030204" pitchFamily="34" charset="0"/>
                <a:sym typeface="Wingdings" pitchFamily="2" charset="2"/>
              </a:rPr>
              <a:t> </a:t>
            </a:r>
            <a:r>
              <a:rPr lang="cs-CZ" sz="2400" b="0" i="0" dirty="0">
                <a:solidFill>
                  <a:srgbClr val="212121"/>
                </a:solidFill>
                <a:effectLst/>
                <a:latin typeface="wf_segoe-ui_normal"/>
              </a:rPr>
              <a:t>Pokud budeš mít kdykoliv další otázky nebo pokud by ses chtěl/a o tom znovu bavit, jsem tady pro tebe.</a:t>
            </a:r>
            <a:endParaRPr lang="cs-CZ" sz="2400" dirty="0">
              <a:solidFill>
                <a:schemeClr val="tx1"/>
              </a:solidFill>
              <a:latin typeface="Calibri" panose="020F0502020204030204" pitchFamily="34" charset="0"/>
              <a:cs typeface="Calibri" panose="020F0502020204030204" pitchFamily="34" charset="0"/>
              <a:sym typeface="Wingdings" pitchFamily="2" charset="2"/>
            </a:endParaRPr>
          </a:p>
          <a:p>
            <a:pPr algn="just"/>
            <a:endParaRPr lang="cs-CZ" dirty="0"/>
          </a:p>
        </p:txBody>
      </p:sp>
      <p:sp>
        <p:nvSpPr>
          <p:cNvPr id="6" name="Nadpis 1">
            <a:extLst>
              <a:ext uri="{FF2B5EF4-FFF2-40B4-BE49-F238E27FC236}">
                <a16:creationId xmlns="" xmlns:a16="http://schemas.microsoft.com/office/drawing/2014/main" id="{30D9EAEC-C842-CDEF-A0FE-36D54E22938D}"/>
              </a:ext>
            </a:extLst>
          </p:cNvPr>
          <p:cNvSpPr>
            <a:spLocks noGrp="1"/>
          </p:cNvSpPr>
          <p:nvPr>
            <p:ph type="title"/>
          </p:nvPr>
        </p:nvSpPr>
        <p:spPr>
          <a:xfrm>
            <a:off x="581192" y="702156"/>
            <a:ext cx="11029616" cy="1013800"/>
          </a:xfrm>
        </p:spPr>
        <p:txBody>
          <a:bodyPr>
            <a:noAutofit/>
          </a:bodyPr>
          <a:lstStyle/>
          <a:p>
            <a:pPr algn="ctr"/>
            <a:r>
              <a:rPr lang="cs-CZ" sz="4500" b="1" dirty="0">
                <a:latin typeface="Calibri" panose="020F0502020204030204" pitchFamily="34" charset="0"/>
                <a:cs typeface="Calibri" panose="020F0502020204030204" pitchFamily="34" charset="0"/>
              </a:rPr>
              <a:t>JAK S DĚTMI OTEVÍRAT NÁROČNÁ TÉMATA?</a:t>
            </a:r>
          </a:p>
        </p:txBody>
      </p:sp>
    </p:spTree>
    <p:extLst>
      <p:ext uri="{BB962C8B-B14F-4D97-AF65-F5344CB8AC3E}">
        <p14:creationId xmlns:p14="http://schemas.microsoft.com/office/powerpoint/2010/main" val="768964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3B8A6D8F-E3F7-81C5-2BF3-37DDE230FDBE}"/>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JAK BY MĚL S DÍTĚTEM MLUVIT RODIČ?</a:t>
            </a:r>
          </a:p>
        </p:txBody>
      </p:sp>
      <p:sp>
        <p:nvSpPr>
          <p:cNvPr id="6" name="Zástupný obsah 2">
            <a:extLst>
              <a:ext uri="{FF2B5EF4-FFF2-40B4-BE49-F238E27FC236}">
                <a16:creationId xmlns="" xmlns:a16="http://schemas.microsoft.com/office/drawing/2014/main" id="{FE500990-AE2C-F7D6-CE1E-7D5C66B5A1E8}"/>
              </a:ext>
            </a:extLst>
          </p:cNvPr>
          <p:cNvSpPr>
            <a:spLocks noGrp="1"/>
          </p:cNvSpPr>
          <p:nvPr>
            <p:ph idx="1"/>
          </p:nvPr>
        </p:nvSpPr>
        <p:spPr>
          <a:xfrm>
            <a:off x="581192" y="2477541"/>
            <a:ext cx="11029615" cy="3678303"/>
          </a:xfrm>
        </p:spPr>
        <p:txBody>
          <a:bodyPr>
            <a:noAutofit/>
          </a:bodyPr>
          <a:lstStyle/>
          <a:p>
            <a:pPr algn="just"/>
            <a:r>
              <a:rPr lang="cs-CZ" sz="2000" b="1" dirty="0">
                <a:solidFill>
                  <a:schemeClr val="tx1"/>
                </a:solidFill>
                <a:latin typeface="Calibri" panose="020F0502020204030204" pitchFamily="34" charset="0"/>
                <a:cs typeface="Calibri" panose="020F0502020204030204" pitchFamily="34" charset="0"/>
              </a:rPr>
              <a:t>Správný okamžik </a:t>
            </a:r>
            <a:r>
              <a:rPr lang="cs-CZ" sz="2000" dirty="0">
                <a:solidFill>
                  <a:schemeClr val="tx1"/>
                </a:solidFill>
                <a:latin typeface="Calibri" panose="020F0502020204030204" pitchFamily="34" charset="0"/>
                <a:cs typeface="Calibri" panose="020F0502020204030204" pitchFamily="34" charset="0"/>
                <a:sym typeface="Wingdings" pitchFamily="2" charset="2"/>
              </a:rPr>
              <a:t> např. při společné aktivitě, když se téma přirozeně objeví (film, událost…), když dítě samo projeví zájem </a:t>
            </a:r>
          </a:p>
          <a:p>
            <a:pPr algn="just"/>
            <a:r>
              <a:rPr lang="cs-CZ" sz="2000" b="1" dirty="0">
                <a:solidFill>
                  <a:schemeClr val="tx1"/>
                </a:solidFill>
                <a:latin typeface="Calibri" panose="020F0502020204030204" pitchFamily="34" charset="0"/>
                <a:cs typeface="Calibri" panose="020F0502020204030204" pitchFamily="34" charset="0"/>
                <a:sym typeface="Wingdings" pitchFamily="2" charset="2"/>
              </a:rPr>
              <a:t>Přizpůsobit styl komunikace věku dítěte </a:t>
            </a:r>
            <a:r>
              <a:rPr lang="cs-CZ" sz="2000" dirty="0">
                <a:solidFill>
                  <a:schemeClr val="tx1"/>
                </a:solidFill>
                <a:latin typeface="Calibri" panose="020F0502020204030204" pitchFamily="34" charset="0"/>
                <a:cs typeface="Calibri" panose="020F0502020204030204" pitchFamily="34" charset="0"/>
                <a:sym typeface="Wingdings" pitchFamily="2" charset="2"/>
              </a:rPr>
              <a:t> u mladších dětí být stručný a konkrétní, u starších dětí mluvit o důsledcích </a:t>
            </a:r>
          </a:p>
          <a:p>
            <a:pPr algn="just"/>
            <a:r>
              <a:rPr lang="cs-CZ" sz="2000" b="1" dirty="0">
                <a:solidFill>
                  <a:schemeClr val="tx1"/>
                </a:solidFill>
                <a:latin typeface="Calibri" panose="020F0502020204030204" pitchFamily="34" charset="0"/>
                <a:cs typeface="Calibri" panose="020F0502020204030204" pitchFamily="34" charset="0"/>
                <a:sym typeface="Wingdings" pitchFamily="2" charset="2"/>
              </a:rPr>
              <a:t>Aktivně naslouchejte </a:t>
            </a:r>
            <a:r>
              <a:rPr lang="cs-CZ" sz="2000" dirty="0">
                <a:solidFill>
                  <a:schemeClr val="tx1"/>
                </a:solidFill>
                <a:latin typeface="Calibri" panose="020F0502020204030204" pitchFamily="34" charset="0"/>
                <a:cs typeface="Calibri" panose="020F0502020204030204" pitchFamily="34" charset="0"/>
                <a:sym typeface="Wingdings" pitchFamily="2" charset="2"/>
              </a:rPr>
              <a:t> Co si o tom myslíš? Co o tom už víš? </a:t>
            </a:r>
          </a:p>
          <a:p>
            <a:pPr algn="just"/>
            <a:r>
              <a:rPr lang="cs-CZ" sz="2000" b="1" dirty="0">
                <a:solidFill>
                  <a:schemeClr val="tx1"/>
                </a:solidFill>
                <a:latin typeface="Calibri" panose="020F0502020204030204" pitchFamily="34" charset="0"/>
                <a:cs typeface="Calibri" panose="020F0502020204030204" pitchFamily="34" charset="0"/>
                <a:sym typeface="Wingdings" pitchFamily="2" charset="2"/>
              </a:rPr>
              <a:t>Nemoralizujte, nezastrašujte </a:t>
            </a:r>
          </a:p>
          <a:p>
            <a:pPr algn="just"/>
            <a:r>
              <a:rPr lang="cs-CZ" sz="2000" b="1" dirty="0">
                <a:solidFill>
                  <a:schemeClr val="tx1"/>
                </a:solidFill>
                <a:latin typeface="Calibri" panose="020F0502020204030204" pitchFamily="34" charset="0"/>
                <a:cs typeface="Calibri" panose="020F0502020204030204" pitchFamily="34" charset="0"/>
                <a:sym typeface="Wingdings" pitchFamily="2" charset="2"/>
              </a:rPr>
              <a:t>Buďte příkladem </a:t>
            </a:r>
          </a:p>
          <a:p>
            <a:pPr algn="just"/>
            <a:r>
              <a:rPr lang="cs-CZ" sz="2000" b="1" dirty="0">
                <a:solidFill>
                  <a:schemeClr val="tx1"/>
                </a:solidFill>
                <a:latin typeface="Calibri" panose="020F0502020204030204" pitchFamily="34" charset="0"/>
                <a:cs typeface="Calibri" panose="020F0502020204030204" pitchFamily="34" charset="0"/>
                <a:sym typeface="Wingdings" pitchFamily="2" charset="2"/>
              </a:rPr>
              <a:t>Nabídněte možnost vrátit se k tématu </a:t>
            </a:r>
          </a:p>
          <a:p>
            <a:pPr algn="just"/>
            <a:r>
              <a:rPr lang="cs-CZ" sz="2000" b="1" dirty="0">
                <a:solidFill>
                  <a:schemeClr val="tx1"/>
                </a:solidFill>
                <a:latin typeface="Calibri" panose="020F0502020204030204" pitchFamily="34" charset="0"/>
                <a:cs typeface="Calibri" panose="020F0502020204030204" pitchFamily="34" charset="0"/>
                <a:sym typeface="Wingdings" pitchFamily="2" charset="2"/>
              </a:rPr>
              <a:t>Buďte trpěliví, respektujte jeho pocity  </a:t>
            </a:r>
            <a:r>
              <a:rPr lang="cs-CZ" sz="2000" dirty="0">
                <a:solidFill>
                  <a:schemeClr val="tx1"/>
                </a:solidFill>
                <a:latin typeface="Calibri" panose="020F0502020204030204" pitchFamily="34" charset="0"/>
                <a:cs typeface="Calibri" panose="020F0502020204030204" pitchFamily="34" charset="0"/>
                <a:sym typeface="Wingdings" pitchFamily="2" charset="2"/>
              </a:rPr>
              <a:t>např. když se dítě cítí nepohodlně</a:t>
            </a:r>
          </a:p>
          <a:p>
            <a:pPr algn="just"/>
            <a:endParaRPr lang="cs-CZ" sz="2000" dirty="0">
              <a:solidFill>
                <a:schemeClr val="tx1"/>
              </a:solidFill>
              <a:latin typeface="Calibri" panose="020F0502020204030204" pitchFamily="34" charset="0"/>
              <a:cs typeface="Calibri" panose="020F0502020204030204" pitchFamily="34" charset="0"/>
            </a:endParaRPr>
          </a:p>
        </p:txBody>
      </p:sp>
      <p:pic>
        <p:nvPicPr>
          <p:cNvPr id="8" name="Obrázek 7" descr="Obsah obrázku silueta, skica, klipart&#10;&#10;Popis byl vytvořen automaticky">
            <a:extLst>
              <a:ext uri="{FF2B5EF4-FFF2-40B4-BE49-F238E27FC236}">
                <a16:creationId xmlns="" xmlns:a16="http://schemas.microsoft.com/office/drawing/2014/main" id="{82D37700-527F-A0F6-C2A8-15F71A61CB9B}"/>
              </a:ext>
            </a:extLst>
          </p:cNvPr>
          <p:cNvPicPr>
            <a:picLocks noChangeAspect="1"/>
          </p:cNvPicPr>
          <p:nvPr/>
        </p:nvPicPr>
        <p:blipFill>
          <a:blip r:embed="rId2"/>
          <a:stretch>
            <a:fillRect/>
          </a:stretch>
        </p:blipFill>
        <p:spPr>
          <a:xfrm>
            <a:off x="9781429" y="4491789"/>
            <a:ext cx="1959457" cy="2205789"/>
          </a:xfrm>
          <a:prstGeom prst="rect">
            <a:avLst/>
          </a:prstGeom>
        </p:spPr>
      </p:pic>
    </p:spTree>
    <p:extLst>
      <p:ext uri="{BB962C8B-B14F-4D97-AF65-F5344CB8AC3E}">
        <p14:creationId xmlns:p14="http://schemas.microsoft.com/office/powerpoint/2010/main" val="3028249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BB8F7A7D-B23F-CBE0-B67B-96CC98F206BC}"/>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ČEHO SE VYVAROVAT?</a:t>
            </a:r>
          </a:p>
        </p:txBody>
      </p:sp>
      <p:sp>
        <p:nvSpPr>
          <p:cNvPr id="7" name="Zástupný obsah 2">
            <a:extLst>
              <a:ext uri="{FF2B5EF4-FFF2-40B4-BE49-F238E27FC236}">
                <a16:creationId xmlns="" xmlns:a16="http://schemas.microsoft.com/office/drawing/2014/main" id="{EA259E0B-0E52-5413-BC67-BFE1DF4064DA}"/>
              </a:ext>
            </a:extLst>
          </p:cNvPr>
          <p:cNvSpPr>
            <a:spLocks noGrp="1"/>
          </p:cNvSpPr>
          <p:nvPr>
            <p:ph idx="1"/>
          </p:nvPr>
        </p:nvSpPr>
        <p:spPr>
          <a:xfrm>
            <a:off x="581193" y="2477541"/>
            <a:ext cx="11029615" cy="3678303"/>
          </a:xfrm>
        </p:spPr>
        <p:txBody>
          <a:bodyPr>
            <a:noAutofit/>
          </a:bodyPr>
          <a:lstStyle/>
          <a:p>
            <a:pPr algn="just"/>
            <a:r>
              <a:rPr lang="cs-CZ" sz="2000" b="1" dirty="0">
                <a:solidFill>
                  <a:schemeClr val="tx1"/>
                </a:solidFill>
                <a:latin typeface="Calibri" panose="020F0502020204030204" pitchFamily="34" charset="0"/>
                <a:cs typeface="Calibri" panose="020F0502020204030204" pitchFamily="34" charset="0"/>
              </a:rPr>
              <a:t>Odsuzování a moralizování</a:t>
            </a:r>
          </a:p>
          <a:p>
            <a:pPr lvl="2" algn="just"/>
            <a:r>
              <a:rPr lang="cs-CZ" sz="1600" dirty="0">
                <a:solidFill>
                  <a:schemeClr val="tx1"/>
                </a:solidFill>
                <a:latin typeface="Calibri" panose="020F0502020204030204" pitchFamily="34" charset="0"/>
                <a:cs typeface="Calibri" panose="020F0502020204030204" pitchFamily="34" charset="0"/>
              </a:rPr>
              <a:t>„Jenom hlupák by kouřil.“ </a:t>
            </a:r>
          </a:p>
          <a:p>
            <a:pPr lvl="2" algn="just"/>
            <a:r>
              <a:rPr lang="cs-CZ" sz="1600" dirty="0">
                <a:solidFill>
                  <a:schemeClr val="tx1"/>
                </a:solidFill>
                <a:latin typeface="Calibri" panose="020F0502020204030204" pitchFamily="34" charset="0"/>
                <a:cs typeface="Calibri" panose="020F0502020204030204" pitchFamily="34" charset="0"/>
              </a:rPr>
              <a:t>Proč? Dítě se bude bát sdílet vlastní názory </a:t>
            </a:r>
          </a:p>
          <a:p>
            <a:pPr algn="just"/>
            <a:r>
              <a:rPr lang="cs-CZ" sz="2000" b="1" dirty="0">
                <a:solidFill>
                  <a:schemeClr val="tx1"/>
                </a:solidFill>
                <a:latin typeface="Calibri" panose="020F0502020204030204" pitchFamily="34" charset="0"/>
                <a:cs typeface="Calibri" panose="020F0502020204030204" pitchFamily="34" charset="0"/>
              </a:rPr>
              <a:t>Vyděšení, strašení </a:t>
            </a:r>
          </a:p>
          <a:p>
            <a:pPr lvl="2" algn="just"/>
            <a:r>
              <a:rPr lang="cs-CZ" sz="1600" dirty="0">
                <a:solidFill>
                  <a:schemeClr val="tx1"/>
                </a:solidFill>
                <a:latin typeface="Calibri" panose="020F0502020204030204" pitchFamily="34" charset="0"/>
                <a:cs typeface="Calibri" panose="020F0502020204030204" pitchFamily="34" charset="0"/>
              </a:rPr>
              <a:t>„Když budeš pít alkohol, bude z tebe alkoholik.“  </a:t>
            </a:r>
          </a:p>
          <a:p>
            <a:pPr lvl="2" algn="just"/>
            <a:r>
              <a:rPr lang="cs-CZ" sz="1600" dirty="0">
                <a:solidFill>
                  <a:schemeClr val="tx1"/>
                </a:solidFill>
                <a:latin typeface="Calibri" panose="020F0502020204030204" pitchFamily="34" charset="0"/>
                <a:cs typeface="Calibri" panose="020F0502020204030204" pitchFamily="34" charset="0"/>
              </a:rPr>
              <a:t>Proč? Dítě tato slova může považovat za nereálná a bude je ignorovat </a:t>
            </a:r>
          </a:p>
          <a:p>
            <a:pPr algn="just"/>
            <a:r>
              <a:rPr lang="cs-CZ" sz="2000" b="1" dirty="0">
                <a:solidFill>
                  <a:schemeClr val="tx1"/>
                </a:solidFill>
                <a:latin typeface="Calibri" panose="020F0502020204030204" pitchFamily="34" charset="0"/>
                <a:cs typeface="Calibri" panose="020F0502020204030204" pitchFamily="34" charset="0"/>
              </a:rPr>
              <a:t>Generalizace, přehánění </a:t>
            </a:r>
          </a:p>
          <a:p>
            <a:pPr lvl="2" algn="just"/>
            <a:r>
              <a:rPr lang="cs-CZ" sz="1600" dirty="0">
                <a:solidFill>
                  <a:schemeClr val="tx1"/>
                </a:solidFill>
                <a:latin typeface="Calibri" panose="020F0502020204030204" pitchFamily="34" charset="0"/>
                <a:cs typeface="Calibri" panose="020F0502020204030204" pitchFamily="34" charset="0"/>
              </a:rPr>
              <a:t>„Všichni, kdo kouří, mají rakovinu.“ </a:t>
            </a:r>
          </a:p>
          <a:p>
            <a:pPr lvl="2" algn="just"/>
            <a:r>
              <a:rPr lang="cs-CZ" sz="1600" dirty="0">
                <a:solidFill>
                  <a:schemeClr val="tx1"/>
                </a:solidFill>
                <a:latin typeface="Calibri" panose="020F0502020204030204" pitchFamily="34" charset="0"/>
                <a:cs typeface="Calibri" panose="020F0502020204030204" pitchFamily="34" charset="0"/>
              </a:rPr>
              <a:t>Proč? Podkopává to důvěryhodnost, snižuje to účinnost komunikace</a:t>
            </a:r>
          </a:p>
          <a:p>
            <a:pPr algn="just"/>
            <a:r>
              <a:rPr lang="cs-CZ" sz="2000" b="1" dirty="0">
                <a:solidFill>
                  <a:schemeClr val="tx1"/>
                </a:solidFill>
                <a:latin typeface="Calibri" panose="020F0502020204030204" pitchFamily="34" charset="0"/>
                <a:cs typeface="Calibri" panose="020F0502020204030204" pitchFamily="34" charset="0"/>
              </a:rPr>
              <a:t>Příkazy, ultimáta</a:t>
            </a:r>
          </a:p>
          <a:p>
            <a:pPr lvl="2" algn="just"/>
            <a:r>
              <a:rPr lang="cs-CZ" dirty="0">
                <a:solidFill>
                  <a:schemeClr val="tx1"/>
                </a:solidFill>
                <a:latin typeface="Calibri" panose="020F0502020204030204" pitchFamily="34" charset="0"/>
                <a:cs typeface="Calibri" panose="020F0502020204030204" pitchFamily="34" charset="0"/>
              </a:rPr>
              <a:t>„</a:t>
            </a:r>
            <a:r>
              <a:rPr lang="cs-CZ" sz="1600" dirty="0">
                <a:solidFill>
                  <a:schemeClr val="tx1"/>
                </a:solidFill>
                <a:latin typeface="Calibri" panose="020F0502020204030204" pitchFamily="34" charset="0"/>
                <a:cs typeface="Calibri" panose="020F0502020204030204" pitchFamily="34" charset="0"/>
              </a:rPr>
              <a:t>Nikdy nesmíš….“ </a:t>
            </a:r>
          </a:p>
          <a:p>
            <a:pPr lvl="2" algn="just"/>
            <a:r>
              <a:rPr lang="cs-CZ" sz="1600" dirty="0">
                <a:solidFill>
                  <a:schemeClr val="tx1"/>
                </a:solidFill>
                <a:latin typeface="Calibri" panose="020F0502020204030204" pitchFamily="34" charset="0"/>
                <a:cs typeface="Calibri" panose="020F0502020204030204" pitchFamily="34" charset="0"/>
              </a:rPr>
              <a:t>Proč? Děti mají tendence reagovat negativně</a:t>
            </a:r>
          </a:p>
        </p:txBody>
      </p:sp>
    </p:spTree>
    <p:extLst>
      <p:ext uri="{BB962C8B-B14F-4D97-AF65-F5344CB8AC3E}">
        <p14:creationId xmlns:p14="http://schemas.microsoft.com/office/powerpoint/2010/main" val="1642917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F575F671-63AE-DE10-AAC9-57441C807832}"/>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CO NAOPAK ŘÍKAT?</a:t>
            </a:r>
          </a:p>
        </p:txBody>
      </p:sp>
      <p:sp>
        <p:nvSpPr>
          <p:cNvPr id="6" name="Zástupný obsah 2">
            <a:extLst>
              <a:ext uri="{FF2B5EF4-FFF2-40B4-BE49-F238E27FC236}">
                <a16:creationId xmlns="" xmlns:a16="http://schemas.microsoft.com/office/drawing/2014/main" id="{177FDACB-D599-7FF4-AD42-F29B05072615}"/>
              </a:ext>
            </a:extLst>
          </p:cNvPr>
          <p:cNvSpPr>
            <a:spLocks noGrp="1"/>
          </p:cNvSpPr>
          <p:nvPr>
            <p:ph idx="1"/>
          </p:nvPr>
        </p:nvSpPr>
        <p:spPr>
          <a:xfrm>
            <a:off x="581192" y="2285036"/>
            <a:ext cx="11029615" cy="3678303"/>
          </a:xfrm>
        </p:spPr>
        <p:txBody>
          <a:bodyPr>
            <a:noAutofit/>
          </a:bodyPr>
          <a:lstStyle/>
          <a:p>
            <a:pPr algn="just"/>
            <a:r>
              <a:rPr lang="cs-CZ" sz="2000" b="1" dirty="0">
                <a:solidFill>
                  <a:schemeClr val="tx1"/>
                </a:solidFill>
                <a:latin typeface="Calibri" panose="020F0502020204030204" pitchFamily="34" charset="0"/>
                <a:cs typeface="Calibri" panose="020F0502020204030204" pitchFamily="34" charset="0"/>
              </a:rPr>
              <a:t>Podpora kritického myšlení </a:t>
            </a:r>
          </a:p>
          <a:p>
            <a:pPr lvl="2" algn="just"/>
            <a:r>
              <a:rPr lang="cs-CZ" sz="1200" dirty="0">
                <a:solidFill>
                  <a:schemeClr val="tx1"/>
                </a:solidFill>
                <a:latin typeface="Calibri" panose="020F0502020204030204" pitchFamily="34" charset="0"/>
                <a:cs typeface="Calibri" panose="020F0502020204030204" pitchFamily="34" charset="0"/>
              </a:rPr>
              <a:t>„</a:t>
            </a:r>
            <a:r>
              <a:rPr lang="cs-CZ" sz="1600" dirty="0">
                <a:solidFill>
                  <a:schemeClr val="tx1"/>
                </a:solidFill>
                <a:latin typeface="Calibri" panose="020F0502020204030204" pitchFamily="34" charset="0"/>
                <a:cs typeface="Calibri" panose="020F0502020204030204" pitchFamily="34" charset="0"/>
              </a:rPr>
              <a:t>Co o tom víš? Co si o tom myslíš?“ </a:t>
            </a:r>
          </a:p>
          <a:p>
            <a:pPr lvl="2" algn="just"/>
            <a:r>
              <a:rPr lang="cs-CZ" sz="1600" dirty="0">
                <a:solidFill>
                  <a:schemeClr val="tx1"/>
                </a:solidFill>
                <a:latin typeface="Calibri" panose="020F0502020204030204" pitchFamily="34" charset="0"/>
                <a:cs typeface="Calibri" panose="020F0502020204030204" pitchFamily="34" charset="0"/>
              </a:rPr>
              <a:t>Proč? Posiluje to důvěru dítěte, aby se nebálo vyjádřit </a:t>
            </a:r>
          </a:p>
          <a:p>
            <a:pPr algn="just"/>
            <a:r>
              <a:rPr lang="cs-CZ" sz="2000" b="1" dirty="0">
                <a:solidFill>
                  <a:schemeClr val="tx1"/>
                </a:solidFill>
                <a:latin typeface="Calibri" panose="020F0502020204030204" pitchFamily="34" charset="0"/>
                <a:cs typeface="Calibri" panose="020F0502020204030204" pitchFamily="34" charset="0"/>
              </a:rPr>
              <a:t>Sdílení faktů a realistických důsledků</a:t>
            </a:r>
          </a:p>
          <a:p>
            <a:pPr lvl="2" algn="just"/>
            <a:r>
              <a:rPr lang="cs-CZ" sz="1600" dirty="0">
                <a:solidFill>
                  <a:schemeClr val="tx1"/>
                </a:solidFill>
                <a:latin typeface="Calibri" panose="020F0502020204030204" pitchFamily="34" charset="0"/>
                <a:cs typeface="Calibri" panose="020F0502020204030204" pitchFamily="34" charset="0"/>
              </a:rPr>
              <a:t>„</a:t>
            </a:r>
            <a:r>
              <a:rPr lang="cs-CZ" sz="1600" b="0" i="0" dirty="0">
                <a:solidFill>
                  <a:schemeClr val="tx1"/>
                </a:solidFill>
                <a:effectLst/>
                <a:latin typeface="Calibri" panose="020F0502020204030204" pitchFamily="34" charset="0"/>
                <a:cs typeface="Calibri" panose="020F0502020204030204" pitchFamily="34" charset="0"/>
              </a:rPr>
              <a:t>Alkohol může ovlivnit, jak cítíš a myslíš, když to někdo přežene, může mít vážné problémy se zdravím nebo vztahy.“ </a:t>
            </a:r>
          </a:p>
          <a:p>
            <a:pPr lvl="2" algn="just"/>
            <a:r>
              <a:rPr lang="cs-CZ" sz="1600" dirty="0">
                <a:solidFill>
                  <a:schemeClr val="tx1"/>
                </a:solidFill>
                <a:latin typeface="Calibri" panose="020F0502020204030204" pitchFamily="34" charset="0"/>
                <a:cs typeface="Calibri" panose="020F0502020204030204" pitchFamily="34" charset="0"/>
              </a:rPr>
              <a:t>Proč? Vysvětlení realistických důsledků je účinnější než zastrašování </a:t>
            </a:r>
          </a:p>
          <a:p>
            <a:pPr algn="just"/>
            <a:r>
              <a:rPr lang="cs-CZ" sz="2000" b="1" dirty="0">
                <a:solidFill>
                  <a:schemeClr val="tx1"/>
                </a:solidFill>
                <a:latin typeface="Calibri" panose="020F0502020204030204" pitchFamily="34" charset="0"/>
                <a:cs typeface="Calibri" panose="020F0502020204030204" pitchFamily="34" charset="0"/>
              </a:rPr>
              <a:t>Empatie, otevřenost</a:t>
            </a:r>
          </a:p>
          <a:p>
            <a:pPr lvl="2" algn="just"/>
            <a:r>
              <a:rPr lang="cs-CZ" sz="1600" dirty="0">
                <a:solidFill>
                  <a:schemeClr val="tx1"/>
                </a:solidFill>
                <a:latin typeface="Calibri" panose="020F0502020204030204" pitchFamily="34" charset="0"/>
                <a:cs typeface="Calibri" panose="020F0502020204030204" pitchFamily="34" charset="0"/>
              </a:rPr>
              <a:t>„</a:t>
            </a:r>
            <a:r>
              <a:rPr lang="cs-CZ" sz="1600" b="0" i="0" dirty="0">
                <a:solidFill>
                  <a:schemeClr val="tx1"/>
                </a:solidFill>
                <a:effectLst/>
                <a:latin typeface="Calibri" panose="020F0502020204030204" pitchFamily="34" charset="0"/>
                <a:cs typeface="Calibri" panose="020F0502020204030204" pitchFamily="34" charset="0"/>
              </a:rPr>
              <a:t>Rozumím, že to může vypadat lákavě, když ostatní něco zkouší. Mnoho lidí má podobné pocity a je těžké se rozhodnout.“</a:t>
            </a:r>
          </a:p>
          <a:p>
            <a:pPr lvl="2" algn="just"/>
            <a:r>
              <a:rPr lang="cs-CZ" sz="1600" dirty="0">
                <a:solidFill>
                  <a:schemeClr val="tx1"/>
                </a:solidFill>
                <a:latin typeface="Calibri" panose="020F0502020204030204" pitchFamily="34" charset="0"/>
                <a:cs typeface="Calibri" panose="020F0502020204030204" pitchFamily="34" charset="0"/>
              </a:rPr>
              <a:t>Proč? Dáváte najevo, že je v pořádku cítit zvědavost, nejistotu, obavy</a:t>
            </a:r>
          </a:p>
        </p:txBody>
      </p:sp>
    </p:spTree>
    <p:extLst>
      <p:ext uri="{BB962C8B-B14F-4D97-AF65-F5344CB8AC3E}">
        <p14:creationId xmlns:p14="http://schemas.microsoft.com/office/powerpoint/2010/main" val="4236260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8F1789E9-ECDF-F9C4-1BA8-3529B3545430}"/>
              </a:ext>
            </a:extLst>
          </p:cNvPr>
          <p:cNvSpPr>
            <a:spLocks noGrp="1"/>
          </p:cNvSpPr>
          <p:nvPr>
            <p:ph idx="1"/>
          </p:nvPr>
        </p:nvSpPr>
        <p:spPr>
          <a:xfrm>
            <a:off x="215153" y="1891553"/>
            <a:ext cx="11395656" cy="4706471"/>
          </a:xfrm>
        </p:spPr>
        <p:txBody>
          <a:bodyPr>
            <a:normAutofit fontScale="85000" lnSpcReduction="20000"/>
          </a:bodyPr>
          <a:lstStyle/>
          <a:p>
            <a:r>
              <a:rPr lang="cs-CZ" sz="2200" b="1" dirty="0">
                <a:solidFill>
                  <a:schemeClr val="tx1"/>
                </a:solidFill>
                <a:latin typeface="Calibri" panose="020F0502020204030204" pitchFamily="34" charset="0"/>
                <a:cs typeface="Calibri" panose="020F0502020204030204" pitchFamily="34" charset="0"/>
              </a:rPr>
              <a:t>Příznaky: </a:t>
            </a: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Neustále touha být on-line </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Změny nálady</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Zvyšující se tolerance</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Abstinenční příznaky – neklid, nepříjemné psychické stavy </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Ignorování fyzických potřeb – jídlo, pití, pohyb, aktivity </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Zanedbávání jiných aktivit – studium, setkávání s přáteli, koníčky apod</a:t>
            </a:r>
            <a:r>
              <a:rPr lang="cs-CZ" sz="26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nezvládají své povinnosti </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Poruchy spánku </a:t>
            </a:r>
            <a:endParaRPr lang="cs-CZ"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Sociální izolace </a:t>
            </a:r>
            <a:endParaRPr lang="cs-CZ" sz="26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lvl="1"/>
            <a:r>
              <a:rPr lang="cs-CZ" sz="2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Někteří odborníci používají termín „DIGITÁLNÍ HEROIN“- DĚTI SI NEDOKÁŽÍ POMOCI SAMY</a:t>
            </a:r>
            <a:endParaRPr lang="cs-CZ" sz="2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cs-CZ" dirty="0"/>
          </a:p>
        </p:txBody>
      </p:sp>
      <p:sp>
        <p:nvSpPr>
          <p:cNvPr id="4" name="Nadpis 1">
            <a:extLst>
              <a:ext uri="{FF2B5EF4-FFF2-40B4-BE49-F238E27FC236}">
                <a16:creationId xmlns="" xmlns:a16="http://schemas.microsoft.com/office/drawing/2014/main" id="{6356B8B8-C169-5035-1A09-018F83FD76CD}"/>
              </a:ext>
            </a:extLst>
          </p:cNvPr>
          <p:cNvSpPr>
            <a:spLocks noGrp="1"/>
          </p:cNvSpPr>
          <p:nvPr>
            <p:ph type="title"/>
          </p:nvPr>
        </p:nvSpPr>
        <p:spPr>
          <a:xfrm>
            <a:off x="581192" y="702156"/>
            <a:ext cx="11029616" cy="1013800"/>
          </a:xfrm>
        </p:spPr>
        <p:txBody>
          <a:bodyPr>
            <a:noAutofit/>
          </a:bodyPr>
          <a:lstStyle/>
          <a:p>
            <a:pPr algn="ctr"/>
            <a:r>
              <a:rPr lang="cs-CZ" sz="4500" b="1" dirty="0">
                <a:latin typeface="Calibri" panose="020F0502020204030204" pitchFamily="34" charset="0"/>
                <a:cs typeface="Calibri" panose="020F0502020204030204" pitchFamily="34" charset="0"/>
              </a:rPr>
              <a:t>DIGITÁLNÍ ZÁVISLOST</a:t>
            </a:r>
          </a:p>
        </p:txBody>
      </p:sp>
      <p:pic>
        <p:nvPicPr>
          <p:cNvPr id="5" name="Obrázek 4">
            <a:extLst>
              <a:ext uri="{FF2B5EF4-FFF2-40B4-BE49-F238E27FC236}">
                <a16:creationId xmlns="" xmlns:a16="http://schemas.microsoft.com/office/drawing/2014/main" id="{59B77804-0978-7CEB-680F-5BF12AFD2375}"/>
              </a:ext>
            </a:extLst>
          </p:cNvPr>
          <p:cNvPicPr>
            <a:picLocks noChangeAspect="1"/>
          </p:cNvPicPr>
          <p:nvPr/>
        </p:nvPicPr>
        <p:blipFill>
          <a:blip r:embed="rId2"/>
          <a:stretch>
            <a:fillRect/>
          </a:stretch>
        </p:blipFill>
        <p:spPr>
          <a:xfrm>
            <a:off x="9435490" y="1945340"/>
            <a:ext cx="2449055" cy="244905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4620">
            <a:off x="7781365" y="2070847"/>
            <a:ext cx="1731451" cy="173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072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3EF6819F-71F4-92BC-A08C-71AEAB2FC30E}"/>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CO NAOPAK ŘÍKAT?</a:t>
            </a:r>
          </a:p>
        </p:txBody>
      </p:sp>
      <p:sp>
        <p:nvSpPr>
          <p:cNvPr id="6" name="Zástupný obsah 2">
            <a:extLst>
              <a:ext uri="{FF2B5EF4-FFF2-40B4-BE49-F238E27FC236}">
                <a16:creationId xmlns="" xmlns:a16="http://schemas.microsoft.com/office/drawing/2014/main" id="{03540845-267A-F0B4-07EB-44E47E9C6CA8}"/>
              </a:ext>
            </a:extLst>
          </p:cNvPr>
          <p:cNvSpPr>
            <a:spLocks noGrp="1"/>
          </p:cNvSpPr>
          <p:nvPr>
            <p:ph idx="1"/>
          </p:nvPr>
        </p:nvSpPr>
        <p:spPr>
          <a:xfrm>
            <a:off x="581193" y="2477541"/>
            <a:ext cx="11029615" cy="3678303"/>
          </a:xfrm>
        </p:spPr>
        <p:txBody>
          <a:bodyPr>
            <a:noAutofit/>
          </a:bodyPr>
          <a:lstStyle/>
          <a:p>
            <a:pPr algn="just"/>
            <a:r>
              <a:rPr lang="cs-CZ" sz="2000" b="1" i="0" dirty="0">
                <a:solidFill>
                  <a:schemeClr val="tx1"/>
                </a:solidFill>
                <a:effectLst/>
                <a:latin typeface="Calibri" panose="020F0502020204030204" pitchFamily="34" charset="0"/>
                <a:cs typeface="Calibri" panose="020F0502020204030204" pitchFamily="34" charset="0"/>
              </a:rPr>
              <a:t>Důraz na osobní odpovědnost a zdravé rozhodování</a:t>
            </a:r>
          </a:p>
          <a:p>
            <a:pPr lvl="2" algn="just"/>
            <a:r>
              <a:rPr lang="cs-CZ" sz="1600" b="0" i="0" dirty="0">
                <a:solidFill>
                  <a:schemeClr val="tx1"/>
                </a:solidFill>
                <a:effectLst/>
                <a:latin typeface="Calibri" panose="020F0502020204030204" pitchFamily="34" charset="0"/>
                <a:cs typeface="Calibri" panose="020F0502020204030204" pitchFamily="34" charset="0"/>
              </a:rPr>
              <a:t>„To, co se rozhodneš dělat, může ovlivnit tvé zdraví a budoucnost. Chci, aby sis byl jistý, že děláš správné rozhodnutí pro sebe.“</a:t>
            </a:r>
            <a:endParaRPr lang="cs-CZ" sz="1600" b="1" dirty="0">
              <a:solidFill>
                <a:schemeClr val="tx1"/>
              </a:solidFill>
              <a:latin typeface="Calibri" panose="020F0502020204030204" pitchFamily="34" charset="0"/>
              <a:cs typeface="Calibri" panose="020F0502020204030204" pitchFamily="34" charset="0"/>
            </a:endParaRPr>
          </a:p>
          <a:p>
            <a:pPr lvl="2" algn="just"/>
            <a:r>
              <a:rPr lang="cs-CZ" sz="1600" dirty="0">
                <a:solidFill>
                  <a:schemeClr val="tx1"/>
                </a:solidFill>
                <a:latin typeface="Calibri" panose="020F0502020204030204" pitchFamily="34" charset="0"/>
                <a:cs typeface="Calibri" panose="020F0502020204030204" pitchFamily="34" charset="0"/>
              </a:rPr>
              <a:t>Proč? Posilujete schopnost samostatně přemýšlet a být za sebe zodpovědný</a:t>
            </a:r>
          </a:p>
          <a:p>
            <a:pPr algn="just"/>
            <a:r>
              <a:rPr lang="cs-CZ" sz="2000" b="1" i="0" dirty="0">
                <a:solidFill>
                  <a:schemeClr val="tx1"/>
                </a:solidFill>
                <a:effectLst/>
                <a:latin typeface="Calibri" panose="020F0502020204030204" pitchFamily="34" charset="0"/>
                <a:cs typeface="Calibri" panose="020F0502020204030204" pitchFamily="34" charset="0"/>
              </a:rPr>
              <a:t>Ujištění o podpoře</a:t>
            </a:r>
            <a:endParaRPr lang="cs-CZ" sz="2000" b="1" dirty="0">
              <a:solidFill>
                <a:schemeClr val="tx1"/>
              </a:solidFill>
              <a:latin typeface="Calibri" panose="020F0502020204030204" pitchFamily="34" charset="0"/>
              <a:cs typeface="Calibri" panose="020F0502020204030204" pitchFamily="34" charset="0"/>
            </a:endParaRPr>
          </a:p>
          <a:p>
            <a:pPr lvl="2" algn="just"/>
            <a:r>
              <a:rPr lang="cs-CZ" sz="1600" b="0" i="0" dirty="0">
                <a:solidFill>
                  <a:schemeClr val="tx1"/>
                </a:solidFill>
                <a:effectLst/>
                <a:latin typeface="Calibri" panose="020F0502020204030204" pitchFamily="34" charset="0"/>
                <a:cs typeface="Calibri" panose="020F0502020204030204" pitchFamily="34" charset="0"/>
              </a:rPr>
              <a:t>„Když budeš mít jakékoliv otázky nebo se s něčím setkáš, můžeš se na mě vždy obrátit.“</a:t>
            </a:r>
            <a:endParaRPr lang="cs-CZ" sz="1600" b="1" dirty="0">
              <a:solidFill>
                <a:schemeClr val="tx1"/>
              </a:solidFill>
              <a:latin typeface="Calibri" panose="020F0502020204030204" pitchFamily="34" charset="0"/>
              <a:cs typeface="Calibri" panose="020F0502020204030204" pitchFamily="34" charset="0"/>
            </a:endParaRPr>
          </a:p>
          <a:p>
            <a:pPr lvl="2" algn="just"/>
            <a:r>
              <a:rPr lang="cs-CZ" sz="1600" dirty="0">
                <a:solidFill>
                  <a:schemeClr val="tx1"/>
                </a:solidFill>
                <a:latin typeface="Calibri" panose="020F0502020204030204" pitchFamily="34" charset="0"/>
                <a:cs typeface="Calibri" panose="020F0502020204030204" pitchFamily="34" charset="0"/>
              </a:rPr>
              <a:t>Proč? D</a:t>
            </a:r>
            <a:r>
              <a:rPr lang="cs-CZ" sz="1600" i="0" dirty="0">
                <a:solidFill>
                  <a:schemeClr val="tx1"/>
                </a:solidFill>
                <a:effectLst/>
                <a:latin typeface="Calibri" panose="020F0502020204030204" pitchFamily="34" charset="0"/>
                <a:cs typeface="Calibri" panose="020F0502020204030204" pitchFamily="34" charset="0"/>
              </a:rPr>
              <a:t>áváte </a:t>
            </a:r>
            <a:r>
              <a:rPr lang="cs-CZ" sz="1600" b="0" i="0" dirty="0">
                <a:solidFill>
                  <a:schemeClr val="tx1"/>
                </a:solidFill>
                <a:effectLst/>
                <a:latin typeface="Calibri" panose="020F0502020204030204" pitchFamily="34" charset="0"/>
                <a:cs typeface="Calibri" panose="020F0502020204030204" pitchFamily="34" charset="0"/>
              </a:rPr>
              <a:t>dítěti vědět, že je v bezpečí a může se svěřit, aniž by se muselo obávat odsudku nebo trestu.</a:t>
            </a:r>
          </a:p>
          <a:p>
            <a:pPr algn="just"/>
            <a:r>
              <a:rPr lang="cs-CZ" sz="2000" b="1" i="0" dirty="0">
                <a:solidFill>
                  <a:schemeClr val="tx1"/>
                </a:solidFill>
                <a:effectLst/>
                <a:latin typeface="Calibri" panose="020F0502020204030204" pitchFamily="34" charset="0"/>
                <a:cs typeface="Calibri" panose="020F0502020204030204" pitchFamily="34" charset="0"/>
              </a:rPr>
              <a:t>Pozitivní posilování</a:t>
            </a:r>
            <a:endParaRPr lang="cs-CZ" sz="2000" dirty="0">
              <a:solidFill>
                <a:schemeClr val="tx1"/>
              </a:solidFill>
              <a:latin typeface="Calibri" panose="020F0502020204030204" pitchFamily="34" charset="0"/>
              <a:cs typeface="Calibri" panose="020F0502020204030204" pitchFamily="34" charset="0"/>
            </a:endParaRPr>
          </a:p>
          <a:p>
            <a:pPr lvl="2" algn="just"/>
            <a:r>
              <a:rPr lang="cs-CZ" sz="1600" b="0" i="0" dirty="0">
                <a:solidFill>
                  <a:schemeClr val="tx1"/>
                </a:solidFill>
                <a:effectLst/>
                <a:latin typeface="Calibri" panose="020F0502020204030204" pitchFamily="34" charset="0"/>
                <a:cs typeface="Calibri" panose="020F0502020204030204" pitchFamily="34" charset="0"/>
              </a:rPr>
              <a:t>„Je dobře, že nad těmito věcmi přemýšlíš. Je to důležité, abys věděl, jaká máš možnost rozhodování.“</a:t>
            </a:r>
          </a:p>
          <a:p>
            <a:pPr lvl="2"/>
            <a:r>
              <a:rPr lang="cs-CZ" sz="1600" dirty="0">
                <a:solidFill>
                  <a:schemeClr val="tx1"/>
                </a:solidFill>
                <a:latin typeface="Calibri" panose="020F0502020204030204" pitchFamily="34" charset="0"/>
                <a:cs typeface="Calibri" panose="020F0502020204030204" pitchFamily="34" charset="0"/>
              </a:rPr>
              <a:t>Proč? Oceníte dítě za to, že se o dané téma zajímá a je ochotné o něm mluvit </a:t>
            </a:r>
            <a:r>
              <a:rPr lang="cs-CZ" dirty="0"/>
              <a:t/>
            </a:r>
            <a:br>
              <a:rPr lang="cs-CZ" dirty="0"/>
            </a:br>
            <a:endParaRPr lang="cs-CZ" sz="1200" dirty="0">
              <a:solidFill>
                <a:srgbClr val="2121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254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C44937C9-F5B3-E3FD-B36E-C0A0B3E293F6}"/>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JAK POZNÁM, ŽE DÍTĚ NĚCO UŽÍVÁ?</a:t>
            </a:r>
          </a:p>
        </p:txBody>
      </p:sp>
      <p:sp>
        <p:nvSpPr>
          <p:cNvPr id="6" name="Zástupný obsah 2">
            <a:extLst>
              <a:ext uri="{FF2B5EF4-FFF2-40B4-BE49-F238E27FC236}">
                <a16:creationId xmlns="" xmlns:a16="http://schemas.microsoft.com/office/drawing/2014/main" id="{658946A4-2B48-EEEA-B9D9-533D97CE82DE}"/>
              </a:ext>
            </a:extLst>
          </p:cNvPr>
          <p:cNvSpPr>
            <a:spLocks noGrp="1"/>
          </p:cNvSpPr>
          <p:nvPr>
            <p:ph idx="1"/>
          </p:nvPr>
        </p:nvSpPr>
        <p:spPr>
          <a:xfrm>
            <a:off x="581193" y="2172741"/>
            <a:ext cx="11029615" cy="3678303"/>
          </a:xfrm>
        </p:spPr>
        <p:txBody>
          <a:bodyPr>
            <a:noAutofit/>
          </a:bodyPr>
          <a:lstStyle/>
          <a:p>
            <a:pPr algn="just"/>
            <a:r>
              <a:rPr lang="cs-CZ"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Tlumivé látky </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(léky, antidepresiva, </a:t>
            </a:r>
            <a:r>
              <a:rPr lang="cs-CZ"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fentanyl</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diazepam) – celkový útlum, dezorientace, opilecké chování</a:t>
            </a:r>
            <a:endParaRPr lang="cs-CZ"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cs-CZ"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Halucinogeny </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(LSD, lysohlávky) – rozšířené zornice, nesouvislá řeč</a:t>
            </a:r>
            <a:endParaRPr lang="cs-CZ"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cs-CZ"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Opiáty</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(heroin, kodein) – zúžené zornice, uvolnění, lhostejnost, zpomalené pohyby, nevolnost</a:t>
            </a:r>
            <a:endParaRPr lang="cs-CZ"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cs-CZ"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Stimulanty</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(pervitin, extáze) – zrychlená řeč, vysoká psychická i fyzická výkonnost, euforie, nechuť k jídlu, nespavost, neklid, pocení, rozšířené zornice</a:t>
            </a:r>
            <a:endParaRPr lang="cs-CZ"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cs-CZ"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THC a jiné </a:t>
            </a:r>
            <a:r>
              <a:rPr lang="cs-CZ" sz="20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kanabinoidy</a:t>
            </a:r>
            <a:r>
              <a:rPr lang="cs-CZ"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euforie, smích, uvolnění, zčervenání očí, poruchy koncentrace a paměti, zánět spojivek </a:t>
            </a:r>
            <a:endParaRPr lang="cs-CZ"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235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 xmlns:a16="http://schemas.microsoft.com/office/drawing/2014/main" id="{94E30764-7688-EF82-61D2-1F7C9F0D0CDC}"/>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CO MÁM DĚLAT, POKUD DÍTĚ UŽÍVÁ VE ŠKOLE?</a:t>
            </a:r>
          </a:p>
        </p:txBody>
      </p:sp>
      <p:sp>
        <p:nvSpPr>
          <p:cNvPr id="9" name="Zástupný obsah 2">
            <a:extLst>
              <a:ext uri="{FF2B5EF4-FFF2-40B4-BE49-F238E27FC236}">
                <a16:creationId xmlns="" xmlns:a16="http://schemas.microsoft.com/office/drawing/2014/main" id="{4BBCD7EC-86F4-B29B-93B0-DB5000C6E335}"/>
              </a:ext>
            </a:extLst>
          </p:cNvPr>
          <p:cNvSpPr txBox="1">
            <a:spLocks/>
          </p:cNvSpPr>
          <p:nvPr/>
        </p:nvSpPr>
        <p:spPr>
          <a:xfrm>
            <a:off x="215153" y="1945342"/>
            <a:ext cx="11636187" cy="4634752"/>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600" b="1" dirty="0">
                <a:solidFill>
                  <a:schemeClr val="tx1"/>
                </a:solidFill>
                <a:effectLst/>
                <a:latin typeface="Calibri" panose="020F0502020204030204" pitchFamily="34" charset="0"/>
                <a:cs typeface="Calibri" panose="020F0502020204030204" pitchFamily="34" charset="0"/>
              </a:rPr>
              <a:t>Žák konzumuje návykové látky ve škole? </a:t>
            </a:r>
          </a:p>
          <a:p>
            <a:pPr lvl="1"/>
            <a:r>
              <a:rPr lang="cs-CZ" sz="2600" dirty="0">
                <a:solidFill>
                  <a:schemeClr val="tx1"/>
                </a:solidFill>
                <a:effectLst/>
                <a:latin typeface="Calibri" panose="020F0502020204030204" pitchFamily="34" charset="0"/>
                <a:cs typeface="Calibri" panose="020F0502020204030204" pitchFamily="34" charset="0"/>
              </a:rPr>
              <a:t>Pokud je přistižen při konzumaci, je potřeba zabránit další konzumaci </a:t>
            </a:r>
          </a:p>
          <a:p>
            <a:pPr lvl="1"/>
            <a:r>
              <a:rPr lang="cs-CZ" sz="2600" dirty="0">
                <a:solidFill>
                  <a:schemeClr val="tx1"/>
                </a:solidFill>
                <a:effectLst/>
                <a:latin typeface="Calibri" panose="020F0502020204030204" pitchFamily="34" charset="0"/>
                <a:cs typeface="Calibri" panose="020F0502020204030204" pitchFamily="34" charset="0"/>
              </a:rPr>
              <a:t>Látku je třeba odebrat za přítomnosti další osoby, za přítomnosti svědka vložit do obálky, obálku přelepit, podepsat</a:t>
            </a:r>
          </a:p>
          <a:p>
            <a:pPr lvl="1"/>
            <a:r>
              <a:rPr lang="cs-CZ" sz="2600" dirty="0">
                <a:solidFill>
                  <a:schemeClr val="tx1"/>
                </a:solidFill>
                <a:effectLst/>
                <a:latin typeface="Calibri" panose="020F0502020204030204" pitchFamily="34" charset="0"/>
                <a:cs typeface="Calibri" panose="020F0502020204030204" pitchFamily="34" charset="0"/>
              </a:rPr>
              <a:t>Na základě zdravotního stavu žáka volat záchrannou službu, informovat zákonné zástupce </a:t>
            </a:r>
          </a:p>
          <a:p>
            <a:pPr lvl="1"/>
            <a:r>
              <a:rPr lang="cs-CZ" sz="2600" dirty="0">
                <a:solidFill>
                  <a:schemeClr val="tx1"/>
                </a:solidFill>
                <a:effectLst/>
                <a:latin typeface="Calibri" panose="020F0502020204030204" pitchFamily="34" charset="0"/>
                <a:cs typeface="Calibri" panose="020F0502020204030204" pitchFamily="34" charset="0"/>
              </a:rPr>
              <a:t>Pokud je žák schopen další výuky (reaguje standartně, je bdělý), i v tomto případě oznamujeme zákonnému zástupci </a:t>
            </a:r>
          </a:p>
          <a:p>
            <a:pPr lvl="1"/>
            <a:r>
              <a:rPr lang="cs-CZ" sz="2600" dirty="0">
                <a:solidFill>
                  <a:schemeClr val="accent4"/>
                </a:solidFill>
                <a:latin typeface="Calibri" panose="020F0502020204030204" pitchFamily="34" charset="0"/>
                <a:cs typeface="Calibri" panose="020F0502020204030204" pitchFamily="34" charset="0"/>
              </a:rPr>
              <a:t>Škola má oznamovací povinnost dle </a:t>
            </a:r>
            <a:r>
              <a:rPr lang="cs-CZ" sz="2600" i="0" dirty="0">
                <a:solidFill>
                  <a:schemeClr val="accent4"/>
                </a:solidFill>
                <a:effectLst/>
                <a:latin typeface="Calibri" panose="020F0502020204030204" pitchFamily="34" charset="0"/>
                <a:cs typeface="Calibri" panose="020F0502020204030204" pitchFamily="34" charset="0"/>
              </a:rPr>
              <a:t>§ 10 odst. 4 zákona č. 359/1999 Sb.</a:t>
            </a:r>
            <a:r>
              <a:rPr lang="cs-CZ" sz="2600" i="0" baseline="30000" dirty="0">
                <a:solidFill>
                  <a:schemeClr val="accent4"/>
                </a:solidFill>
                <a:effectLst/>
                <a:latin typeface="Calibri" panose="020F0502020204030204" pitchFamily="34" charset="0"/>
                <a:cs typeface="Calibri" panose="020F0502020204030204" pitchFamily="34" charset="0"/>
              </a:rPr>
              <a:t>1</a:t>
            </a:r>
            <a:r>
              <a:rPr lang="cs-CZ" sz="2600" i="0" dirty="0">
                <a:solidFill>
                  <a:schemeClr val="accent4"/>
                </a:solidFill>
                <a:effectLst/>
                <a:latin typeface="Calibri" panose="020F0502020204030204" pitchFamily="34" charset="0"/>
                <a:cs typeface="Calibri" panose="020F0502020204030204" pitchFamily="34" charset="0"/>
              </a:rPr>
              <a:t>– </a:t>
            </a:r>
            <a:r>
              <a:rPr lang="cs-CZ" sz="2600" b="1" i="0" dirty="0">
                <a:solidFill>
                  <a:schemeClr val="accent4"/>
                </a:solidFill>
                <a:effectLst/>
                <a:latin typeface="Calibri" panose="020F0502020204030204" pitchFamily="34" charset="0"/>
                <a:cs typeface="Calibri" panose="020F0502020204030204" pitchFamily="34" charset="0"/>
              </a:rPr>
              <a:t>Zákon o sociálně právní ochraně dětí</a:t>
            </a:r>
            <a:endParaRPr lang="cs-CZ" sz="2600" b="1" dirty="0">
              <a:solidFill>
                <a:schemeClr val="accent4"/>
              </a:solidFill>
              <a:effectLst/>
              <a:latin typeface="Calibri" panose="020F0502020204030204" pitchFamily="34" charset="0"/>
              <a:cs typeface="Calibri" panose="020F0502020204030204" pitchFamily="34" charset="0"/>
            </a:endParaRPr>
          </a:p>
          <a:p>
            <a:pPr lvl="1"/>
            <a:endParaRPr lang="cs-CZ"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701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451DF6D7-29DF-2B5A-0C6B-67BC2AE458EF}"/>
              </a:ext>
            </a:extLst>
          </p:cNvPr>
          <p:cNvSpPr>
            <a:spLocks noGrp="1"/>
          </p:cNvSpPr>
          <p:nvPr>
            <p:ph type="title"/>
          </p:nvPr>
        </p:nvSpPr>
        <p:spPr>
          <a:xfrm>
            <a:off x="581192" y="782367"/>
            <a:ext cx="11029616" cy="1013800"/>
          </a:xfrm>
        </p:spPr>
        <p:txBody>
          <a:bodyPr>
            <a:noAutofit/>
          </a:bodyPr>
          <a:lstStyle/>
          <a:p>
            <a:pPr algn="ctr"/>
            <a:r>
              <a:rPr lang="cs-CZ" sz="3600" b="1" dirty="0">
                <a:latin typeface="Calibri" panose="020F0502020204030204" pitchFamily="34" charset="0"/>
                <a:cs typeface="Calibri" panose="020F0502020204030204" pitchFamily="34" charset="0"/>
              </a:rPr>
              <a:t>CO MÁM DĚLAT, POKUD SE MI DÍTĚ SVĚŘÍ S TÍM, ŽE UŽÍVÁ?</a:t>
            </a:r>
          </a:p>
        </p:txBody>
      </p:sp>
      <p:sp>
        <p:nvSpPr>
          <p:cNvPr id="6" name="Zástupný obsah 2">
            <a:extLst>
              <a:ext uri="{FF2B5EF4-FFF2-40B4-BE49-F238E27FC236}">
                <a16:creationId xmlns="" xmlns:a16="http://schemas.microsoft.com/office/drawing/2014/main" id="{78E001AB-7DD6-20C5-0C9F-50628E7C8395}"/>
              </a:ext>
            </a:extLst>
          </p:cNvPr>
          <p:cNvSpPr txBox="1">
            <a:spLocks/>
          </p:cNvSpPr>
          <p:nvPr/>
        </p:nvSpPr>
        <p:spPr>
          <a:xfrm>
            <a:off x="581192" y="2021305"/>
            <a:ext cx="11273924" cy="4652211"/>
          </a:xfrm>
          <a:prstGeom prst="rect">
            <a:avLst/>
          </a:prstGeom>
        </p:spPr>
        <p:txBody>
          <a:bodyPr vert="horz" lIns="91440" tIns="45720" rIns="91440" bIns="45720" rtlCol="0" anchor="ctr">
            <a:normAutofit fontScale="4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4200" b="1" u="sng" dirty="0">
                <a:solidFill>
                  <a:schemeClr val="tx1"/>
                </a:solidFill>
                <a:latin typeface="Calibri" panose="020F0502020204030204" pitchFamily="34" charset="0"/>
                <a:cs typeface="Calibri" panose="020F0502020204030204" pitchFamily="34" charset="0"/>
              </a:rPr>
              <a:t>Z hlediska výchovného poradce / metodika prevence: </a:t>
            </a:r>
          </a:p>
          <a:p>
            <a:r>
              <a:rPr lang="cs-CZ" sz="4200" b="1" dirty="0">
                <a:solidFill>
                  <a:schemeClr val="tx1"/>
                </a:solidFill>
                <a:latin typeface="Calibri" panose="020F0502020204030204" pitchFamily="34" charset="0"/>
                <a:cs typeface="Calibri" panose="020F0502020204030204" pitchFamily="34" charset="0"/>
              </a:rPr>
              <a:t>Zachovejte klid a profesionalitu </a:t>
            </a:r>
            <a:r>
              <a:rPr lang="cs-CZ" sz="4200" dirty="0">
                <a:solidFill>
                  <a:schemeClr val="tx1"/>
                </a:solidFill>
                <a:latin typeface="Calibri" panose="020F0502020204030204" pitchFamily="34" charset="0"/>
                <a:cs typeface="Calibri" panose="020F0502020204030204" pitchFamily="34" charset="0"/>
              </a:rPr>
              <a:t>– reagujte bez emocí, bez odsuzování </a:t>
            </a:r>
          </a:p>
          <a:p>
            <a:r>
              <a:rPr lang="cs-CZ" sz="4200" b="1" dirty="0">
                <a:solidFill>
                  <a:schemeClr val="tx1"/>
                </a:solidFill>
                <a:effectLst/>
                <a:latin typeface="Calibri" panose="020F0502020204030204" pitchFamily="34" charset="0"/>
                <a:cs typeface="Calibri" panose="020F0502020204030204" pitchFamily="34" charset="0"/>
              </a:rPr>
              <a:t>Diskrétní rozhovor s dítětem </a:t>
            </a:r>
            <a:r>
              <a:rPr lang="cs-CZ" sz="4200" dirty="0">
                <a:solidFill>
                  <a:schemeClr val="tx1"/>
                </a:solidFill>
                <a:effectLst/>
                <a:latin typeface="Calibri" panose="020F0502020204030204" pitchFamily="34" charset="0"/>
                <a:cs typeface="Calibri" panose="020F0502020204030204" pitchFamily="34" charset="0"/>
              </a:rPr>
              <a:t>– v soukromí, zeptejte se na jeho pohled na věc, aktivně naslouchejte bez přeru</a:t>
            </a:r>
            <a:r>
              <a:rPr lang="cs-CZ" sz="4200" dirty="0">
                <a:solidFill>
                  <a:schemeClr val="tx1"/>
                </a:solidFill>
                <a:latin typeface="Calibri" panose="020F0502020204030204" pitchFamily="34" charset="0"/>
                <a:cs typeface="Calibri" panose="020F0502020204030204" pitchFamily="34" charset="0"/>
              </a:rPr>
              <a:t>šování</a:t>
            </a:r>
          </a:p>
          <a:p>
            <a:r>
              <a:rPr lang="cs-CZ" sz="4200" b="1" dirty="0">
                <a:solidFill>
                  <a:schemeClr val="tx1"/>
                </a:solidFill>
                <a:effectLst/>
                <a:latin typeface="Calibri" panose="020F0502020204030204" pitchFamily="34" charset="0"/>
                <a:cs typeface="Calibri" panose="020F0502020204030204" pitchFamily="34" charset="0"/>
              </a:rPr>
              <a:t>Nestrašte, nemoralizujte</a:t>
            </a:r>
          </a:p>
          <a:p>
            <a:r>
              <a:rPr lang="cs-CZ" sz="4200" b="1" dirty="0">
                <a:solidFill>
                  <a:schemeClr val="tx1"/>
                </a:solidFill>
                <a:latin typeface="Calibri" panose="020F0502020204030204" pitchFamily="34" charset="0"/>
                <a:cs typeface="Calibri" panose="020F0502020204030204" pitchFamily="34" charset="0"/>
              </a:rPr>
              <a:t>Objasněte důsledky užívání </a:t>
            </a:r>
            <a:r>
              <a:rPr lang="cs-CZ" sz="4200" dirty="0">
                <a:solidFill>
                  <a:schemeClr val="tx1"/>
                </a:solidFill>
                <a:latin typeface="Calibri" panose="020F0502020204030204" pitchFamily="34" charset="0"/>
                <a:cs typeface="Calibri" panose="020F0502020204030204" pitchFamily="34" charset="0"/>
              </a:rPr>
              <a:t>– pravdivě, bez emocí </a:t>
            </a:r>
          </a:p>
          <a:p>
            <a:r>
              <a:rPr lang="cs-CZ" sz="4200" b="1" dirty="0">
                <a:solidFill>
                  <a:schemeClr val="tx1"/>
                </a:solidFill>
                <a:effectLst/>
                <a:latin typeface="Calibri" panose="020F0502020204030204" pitchFamily="34" charset="0"/>
                <a:cs typeface="Calibri" panose="020F0502020204030204" pitchFamily="34" charset="0"/>
              </a:rPr>
              <a:t>Zapojte rodiče </a:t>
            </a:r>
            <a:r>
              <a:rPr lang="cs-CZ" sz="4200" dirty="0">
                <a:solidFill>
                  <a:schemeClr val="tx1"/>
                </a:solidFill>
                <a:effectLst/>
                <a:latin typeface="Calibri" panose="020F0502020204030204" pitchFamily="34" charset="0"/>
                <a:cs typeface="Calibri" panose="020F0502020204030204" pitchFamily="34" charset="0"/>
              </a:rPr>
              <a:t>– pokud to situace vyžaduje, dítě vždy předem informujte o tom, že to musíte sdělit rodičům </a:t>
            </a:r>
          </a:p>
          <a:p>
            <a:r>
              <a:rPr lang="cs-CZ" sz="4200" b="1" dirty="0">
                <a:solidFill>
                  <a:schemeClr val="tx1"/>
                </a:solidFill>
                <a:latin typeface="Calibri" panose="020F0502020204030204" pitchFamily="34" charset="0"/>
                <a:cs typeface="Calibri" panose="020F0502020204030204" pitchFamily="34" charset="0"/>
              </a:rPr>
              <a:t>Doporučte odbornou pomoc </a:t>
            </a:r>
          </a:p>
          <a:p>
            <a:r>
              <a:rPr lang="cs-CZ" sz="4200" b="1" dirty="0">
                <a:solidFill>
                  <a:schemeClr val="tx1"/>
                </a:solidFill>
                <a:effectLst/>
                <a:latin typeface="Calibri" panose="020F0502020204030204" pitchFamily="34" charset="0"/>
                <a:cs typeface="Calibri" panose="020F0502020204030204" pitchFamily="34" charset="0"/>
              </a:rPr>
              <a:t>Vypracujte individuální plán podpory </a:t>
            </a:r>
          </a:p>
          <a:p>
            <a:r>
              <a:rPr lang="cs-CZ" sz="4200" b="1" dirty="0">
                <a:solidFill>
                  <a:schemeClr val="tx1"/>
                </a:solidFill>
                <a:latin typeface="Calibri" panose="020F0502020204030204" pitchFamily="34" charset="0"/>
                <a:cs typeface="Calibri" panose="020F0502020204030204" pitchFamily="34" charset="0"/>
              </a:rPr>
              <a:t>Poskytněte rodině a dítěti průběžnou podporu </a:t>
            </a:r>
          </a:p>
          <a:p>
            <a:r>
              <a:rPr lang="cs-CZ" sz="4200" b="1" dirty="0">
                <a:solidFill>
                  <a:schemeClr val="tx1"/>
                </a:solidFill>
                <a:effectLst/>
                <a:latin typeface="Calibri" panose="020F0502020204030204" pitchFamily="34" charset="0"/>
                <a:cs typeface="Calibri" panose="020F0502020204030204" pitchFamily="34" charset="0"/>
              </a:rPr>
              <a:t>Sledujte pokroky, dále podporujte prevenci</a:t>
            </a:r>
          </a:p>
          <a:p>
            <a:endParaRPr lang="cs-CZ" sz="2200"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533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DF12EA71-F4FB-9EB6-4CF6-BCB76B70B3E8}"/>
              </a:ext>
            </a:extLst>
          </p:cNvPr>
          <p:cNvSpPr>
            <a:spLocks noGrp="1"/>
          </p:cNvSpPr>
          <p:nvPr>
            <p:ph type="title"/>
          </p:nvPr>
        </p:nvSpPr>
        <p:spPr>
          <a:xfrm>
            <a:off x="581192" y="782367"/>
            <a:ext cx="11029616" cy="1013800"/>
          </a:xfrm>
        </p:spPr>
        <p:txBody>
          <a:bodyPr>
            <a:noAutofit/>
          </a:bodyPr>
          <a:lstStyle/>
          <a:p>
            <a:pPr algn="ctr"/>
            <a:r>
              <a:rPr lang="cs-CZ" sz="3600" b="1" dirty="0">
                <a:latin typeface="Calibri" panose="020F0502020204030204" pitchFamily="34" charset="0"/>
                <a:cs typeface="Calibri" panose="020F0502020204030204" pitchFamily="34" charset="0"/>
              </a:rPr>
              <a:t>CO MÁM DĚLAT, POKUD SE MI DÍTĚ SVĚŘÍ S TÍM, ŽE UŽÍVÁ?</a:t>
            </a:r>
          </a:p>
        </p:txBody>
      </p:sp>
      <p:sp>
        <p:nvSpPr>
          <p:cNvPr id="6" name="Zástupný obsah 2">
            <a:extLst>
              <a:ext uri="{FF2B5EF4-FFF2-40B4-BE49-F238E27FC236}">
                <a16:creationId xmlns="" xmlns:a16="http://schemas.microsoft.com/office/drawing/2014/main" id="{34F1260B-AF1E-FB7C-560D-296335BB8E12}"/>
              </a:ext>
            </a:extLst>
          </p:cNvPr>
          <p:cNvSpPr txBox="1">
            <a:spLocks/>
          </p:cNvSpPr>
          <p:nvPr/>
        </p:nvSpPr>
        <p:spPr>
          <a:xfrm>
            <a:off x="581192" y="1636295"/>
            <a:ext cx="11273924" cy="465221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b="1" u="sng" dirty="0">
                <a:solidFill>
                  <a:schemeClr val="tx1"/>
                </a:solidFill>
                <a:latin typeface="Calibri" panose="020F0502020204030204" pitchFamily="34" charset="0"/>
                <a:cs typeface="Calibri" panose="020F0502020204030204" pitchFamily="34" charset="0"/>
              </a:rPr>
              <a:t>Z hlediska rodiče: </a:t>
            </a:r>
          </a:p>
          <a:p>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Naslouchejte, udržujte kontakt, dejte najevo svůj postoj, ale nezatracujte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Dejte najevo, že se zajímáte, že s ním chcete trávit čas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Ukažte mu, že zjištěný problém úplně nenarušil vaše vztahy a komunikaci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Pomozte mu nalézt sebedůvěru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Vytvořte zdravá a jasná rodinná pravidla, která budou srozumitelná </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aby bylo jasné, jaké důsledky bude mít, když dítě něco udělá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200"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00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28117C-9446-4E7F-AE62-95E0F6DB5B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2">
            <a:extLst>
              <a:ext uri="{FF2B5EF4-FFF2-40B4-BE49-F238E27FC236}">
                <a16:creationId xmlns="" xmlns:a16="http://schemas.microsoft.com/office/drawing/2014/main" id="{84D30AFB-4D71-48B0-AA00-28EE92363A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4">
            <a:extLst>
              <a:ext uri="{FF2B5EF4-FFF2-40B4-BE49-F238E27FC236}">
                <a16:creationId xmlns="" xmlns:a16="http://schemas.microsoft.com/office/drawing/2014/main" id="{96A0B76F-8010-4C62-B4B6-C5FC438C0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6">
            <a:extLst>
              <a:ext uri="{FF2B5EF4-FFF2-40B4-BE49-F238E27FC236}">
                <a16:creationId xmlns="" xmlns:a16="http://schemas.microsoft.com/office/drawing/2014/main" id="{9FC936C0-4624-438D-BDD0-6B296BD640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18">
            <a:extLst>
              <a:ext uri="{FF2B5EF4-FFF2-40B4-BE49-F238E27FC236}">
                <a16:creationId xmlns="" xmlns:a16="http://schemas.microsoft.com/office/drawing/2014/main" id="{683F1FFD-1AA8-4EC2-97B9-FEC7564F48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0">
            <a:extLst>
              <a:ext uri="{FF2B5EF4-FFF2-40B4-BE49-F238E27FC236}">
                <a16:creationId xmlns="" xmlns:a16="http://schemas.microsoft.com/office/drawing/2014/main" id="{8FF0F8A7-C9E3-49D9-A67E-09FF582C78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 xmlns:a16="http://schemas.microsoft.com/office/drawing/2014/main" id="{E692DF12-9055-4321-7157-5AB2F946EC39}"/>
              </a:ext>
            </a:extLst>
          </p:cNvPr>
          <p:cNvSpPr>
            <a:spLocks noGrp="1"/>
          </p:cNvSpPr>
          <p:nvPr>
            <p:ph type="title"/>
          </p:nvPr>
        </p:nvSpPr>
        <p:spPr>
          <a:xfrm>
            <a:off x="8299707" y="1588655"/>
            <a:ext cx="3170398" cy="2650815"/>
          </a:xfrm>
        </p:spPr>
        <p:txBody>
          <a:bodyPr vert="horz" lIns="91440" tIns="45720" rIns="91440" bIns="45720" rtlCol="0" anchor="b">
            <a:normAutofit/>
          </a:bodyPr>
          <a:lstStyle/>
          <a:p>
            <a:pPr algn="ctr">
              <a:lnSpc>
                <a:spcPct val="90000"/>
              </a:lnSpc>
            </a:pPr>
            <a:r>
              <a:rPr lang="en-US" sz="4000" b="1" dirty="0">
                <a:solidFill>
                  <a:srgbClr val="FFFFFF"/>
                </a:solidFill>
                <a:latin typeface="Calibri" panose="020F0502020204030204" pitchFamily="34" charset="0"/>
                <a:cs typeface="Calibri" panose="020F0502020204030204" pitchFamily="34" charset="0"/>
              </a:rPr>
              <a:t>NEBEZPEČNÉ KOMBINACE</a:t>
            </a:r>
            <a:br>
              <a:rPr lang="en-US" sz="4000" b="1" dirty="0">
                <a:solidFill>
                  <a:srgbClr val="FFFFFF"/>
                </a:solidFill>
                <a:latin typeface="Calibri" panose="020F0502020204030204" pitchFamily="34" charset="0"/>
                <a:cs typeface="Calibri" panose="020F0502020204030204" pitchFamily="34" charset="0"/>
              </a:rPr>
            </a:br>
            <a:r>
              <a:rPr lang="en-US" sz="4000" b="1" dirty="0">
                <a:solidFill>
                  <a:srgbClr val="FFFFFF"/>
                </a:solidFill>
                <a:latin typeface="Calibri" panose="020F0502020204030204" pitchFamily="34" charset="0"/>
                <a:cs typeface="Calibri" panose="020F0502020204030204" pitchFamily="34" charset="0"/>
              </a:rPr>
              <a:t> A HARM REDUCTION</a:t>
            </a:r>
          </a:p>
        </p:txBody>
      </p:sp>
      <p:grpSp>
        <p:nvGrpSpPr>
          <p:cNvPr id="32" name="Group 22">
            <a:extLst>
              <a:ext uri="{FF2B5EF4-FFF2-40B4-BE49-F238E27FC236}">
                <a16:creationId xmlns="" xmlns:a16="http://schemas.microsoft.com/office/drawing/2014/main" id="{A4274C20-A98B-4AC3-B16A-B7F41CB582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 xmlns:a16="http://schemas.microsoft.com/office/drawing/2014/main" id="{43ECC69B-2243-424A-8237-CF490F8B06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 xmlns:a16="http://schemas.microsoft.com/office/drawing/2014/main" id="{6D2EA3B9-3D17-4510-8464-E74F67267C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 xmlns:a16="http://schemas.microsoft.com/office/drawing/2014/main" id="{AA5DFA43-F31D-4C31-8826-6B40A21CF9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Obrázek 11" descr="Obsah obrázku nádobí, Sklenice na víno, nářadí, nápoj&#10;&#10;Popis byl vytvořen automaticky">
            <a:extLst>
              <a:ext uri="{FF2B5EF4-FFF2-40B4-BE49-F238E27FC236}">
                <a16:creationId xmlns="" xmlns:a16="http://schemas.microsoft.com/office/drawing/2014/main" id="{09C6493C-4BB3-9FDA-CF6D-77303A164203}"/>
              </a:ext>
            </a:extLst>
          </p:cNvPr>
          <p:cNvPicPr>
            <a:picLocks noChangeAspect="1"/>
          </p:cNvPicPr>
          <p:nvPr/>
        </p:nvPicPr>
        <p:blipFill>
          <a:blip r:embed="rId3"/>
          <a:stretch>
            <a:fillRect/>
          </a:stretch>
        </p:blipFill>
        <p:spPr>
          <a:xfrm>
            <a:off x="1728543" y="1419225"/>
            <a:ext cx="4842621" cy="4785360"/>
          </a:xfrm>
          <a:prstGeom prst="rect">
            <a:avLst/>
          </a:prstGeom>
        </p:spPr>
      </p:pic>
    </p:spTree>
    <p:extLst>
      <p:ext uri="{BB962C8B-B14F-4D97-AF65-F5344CB8AC3E}">
        <p14:creationId xmlns:p14="http://schemas.microsoft.com/office/powerpoint/2010/main" val="1093748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B4FF7A7-AE74-9BF6-71D7-8602AA976372}"/>
              </a:ext>
            </a:extLst>
          </p:cNvPr>
          <p:cNvSpPr>
            <a:spLocks noGrp="1"/>
          </p:cNvSpPr>
          <p:nvPr>
            <p:ph type="title"/>
          </p:nvPr>
        </p:nvSpPr>
        <p:spPr/>
        <p:txBody>
          <a:bodyPr>
            <a:noAutofit/>
          </a:bodyPr>
          <a:lstStyle/>
          <a:p>
            <a:pPr algn="ctr"/>
            <a:r>
              <a:rPr lang="cs-CZ" sz="3300" b="1" dirty="0">
                <a:latin typeface="Calibri" panose="020F0502020204030204" pitchFamily="34" charset="0"/>
                <a:cs typeface="Calibri" panose="020F0502020204030204" pitchFamily="34" charset="0"/>
              </a:rPr>
              <a:t>HARM REDUCTION V RÁMCI PREVENCE ČI TŘÍDNICKÝCH HODIN</a:t>
            </a:r>
          </a:p>
        </p:txBody>
      </p:sp>
      <p:sp>
        <p:nvSpPr>
          <p:cNvPr id="5" name="Zástupný obsah 2">
            <a:extLst>
              <a:ext uri="{FF2B5EF4-FFF2-40B4-BE49-F238E27FC236}">
                <a16:creationId xmlns="" xmlns:a16="http://schemas.microsoft.com/office/drawing/2014/main" id="{1D7E2E01-631E-5A30-1BDB-CABFD7854AB9}"/>
              </a:ext>
            </a:extLst>
          </p:cNvPr>
          <p:cNvSpPr txBox="1">
            <a:spLocks/>
          </p:cNvSpPr>
          <p:nvPr/>
        </p:nvSpPr>
        <p:spPr>
          <a:xfrm>
            <a:off x="581192" y="1636295"/>
            <a:ext cx="11273924" cy="465221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cs-CZ" sz="2200" b="1" dirty="0">
              <a:solidFill>
                <a:schemeClr val="tx1"/>
              </a:solidFill>
              <a:effectLst/>
              <a:latin typeface="Calibri" panose="020F0502020204030204" pitchFamily="34" charset="0"/>
              <a:cs typeface="Calibri" panose="020F0502020204030204" pitchFamily="34" charset="0"/>
            </a:endParaRPr>
          </a:p>
        </p:txBody>
      </p:sp>
      <p:sp>
        <p:nvSpPr>
          <p:cNvPr id="6" name="Zástupný obsah 2">
            <a:extLst>
              <a:ext uri="{FF2B5EF4-FFF2-40B4-BE49-F238E27FC236}">
                <a16:creationId xmlns="" xmlns:a16="http://schemas.microsoft.com/office/drawing/2014/main" id="{9FA08933-4A16-B284-B20D-86631A45A2C9}"/>
              </a:ext>
            </a:extLst>
          </p:cNvPr>
          <p:cNvSpPr txBox="1">
            <a:spLocks/>
          </p:cNvSpPr>
          <p:nvPr/>
        </p:nvSpPr>
        <p:spPr>
          <a:xfrm>
            <a:off x="581192" y="1924504"/>
            <a:ext cx="11273924" cy="465221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dirty="0">
                <a:solidFill>
                  <a:schemeClr val="tx1"/>
                </a:solidFill>
                <a:latin typeface="Calibri" panose="020F0502020204030204" pitchFamily="34" charset="0"/>
                <a:cs typeface="Calibri" panose="020F0502020204030204" pitchFamily="34" charset="0"/>
              </a:rPr>
              <a:t>Je vhodné poskytnout informace o konkrétních návykových látkách, rozvíjet kritické myšlení, vytvořit ve třídě prostředí, kde se dítě cítí bezpečně a chce sdílet své názory a otázky </a:t>
            </a:r>
          </a:p>
          <a:p>
            <a:r>
              <a:rPr lang="cs-CZ" sz="2000" b="1" u="sng" dirty="0">
                <a:solidFill>
                  <a:schemeClr val="tx1"/>
                </a:solidFill>
                <a:latin typeface="Calibri" panose="020F0502020204030204" pitchFamily="34" charset="0"/>
                <a:cs typeface="Calibri" panose="020F0502020204030204" pitchFamily="34" charset="0"/>
              </a:rPr>
              <a:t>Obecné zásady:</a:t>
            </a:r>
          </a:p>
          <a:p>
            <a:pPr lvl="1"/>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Pokud se rozhodneš užívat návykové látky, vždy by s tebou měl být někdo, kdo je střízlivý a kdo se o tebe postará</a:t>
            </a:r>
          </a:p>
          <a:p>
            <a:pPr lvl="1"/>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Pokud víš, že tvůj </a:t>
            </a:r>
            <a:r>
              <a:rPr lang="cs-CZ"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kámarád</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něco užil a není mu dobře, jdi to okamžitě někomu říct</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Pokud je tvůj kamarád pod vlivem nějaké látky a nedokáže se ovládat, nenechávej ho samotného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Jestli tvůj kamarád po požití nějaké látky nereaguje, zavolej vždy záchrannou službu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000" b="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8841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DCA3612A-0F0E-A5A2-2392-39109C9DAB4B}"/>
              </a:ext>
            </a:extLst>
          </p:cNvPr>
          <p:cNvSpPr>
            <a:spLocks noGrp="1"/>
          </p:cNvSpPr>
          <p:nvPr>
            <p:ph type="title"/>
          </p:nvPr>
        </p:nvSpPr>
        <p:spPr>
          <a:xfrm>
            <a:off x="581192" y="782367"/>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NEBEZPEČNÉ KOMBINACE - ALKOHOL</a:t>
            </a:r>
          </a:p>
        </p:txBody>
      </p:sp>
      <p:sp>
        <p:nvSpPr>
          <p:cNvPr id="6" name="Zástupný obsah 2">
            <a:extLst>
              <a:ext uri="{FF2B5EF4-FFF2-40B4-BE49-F238E27FC236}">
                <a16:creationId xmlns="" xmlns:a16="http://schemas.microsoft.com/office/drawing/2014/main" id="{64CBC2A3-F924-B78A-0382-E5BD1F1B57C2}"/>
              </a:ext>
            </a:extLst>
          </p:cNvPr>
          <p:cNvSpPr txBox="1">
            <a:spLocks/>
          </p:cNvSpPr>
          <p:nvPr/>
        </p:nvSpPr>
        <p:spPr>
          <a:xfrm>
            <a:off x="581192" y="2205789"/>
            <a:ext cx="11273924" cy="465221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Alkohol a marihuana:</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zvýšení hladiny THC, umocnění efektu, zvýšení projevů úzkosti nebo psychotických příznaků. Marihuana potlačuje dávivý efekt, v případě vážné intoxikace alkoholem hrozí riziko zadušení, vdechnutí zvratků.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Alkohol a extáze:</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Dehydratace, zvýšení účinků obou látek, poškození paměti</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Alkohol a stimulanty (kokain, pervitin):</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Agresivita, zhoršení krátkodobé i dlouhodobé paměti, zhoršená schopnost učení, poškození srdce</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Alkohol a opiáty či benzodiazepiny:</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Požitím alkoholu se znásobí tlumivé účinky, útlum dýchání, srdeční činnosti, kóma, smrt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Alkohol a kofein:</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Kofein maskuje tlumivé účinky alkoholu, uživatel se cítí bdělejší, větší riziko poškození alkoholem </a:t>
            </a:r>
            <a:endParaRPr lang="cs-CZ"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Alkohol a </a:t>
            </a:r>
            <a:r>
              <a:rPr lang="cs-CZ" sz="2000" u="sng"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kratom</a:t>
            </a:r>
            <a:r>
              <a:rPr lang="cs-CZ"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Může dojít k zesílení vedlejších účinků a k útlumu, dále také nevolnost, závratě, úzkost, paranoia, únava</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000" b="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308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F7B933FF-D9AF-AFBC-6B2E-4F8ECF490C5D}"/>
              </a:ext>
            </a:extLst>
          </p:cNvPr>
          <p:cNvSpPr>
            <a:spLocks noGrp="1"/>
          </p:cNvSpPr>
          <p:nvPr>
            <p:ph type="title"/>
          </p:nvPr>
        </p:nvSpPr>
        <p:spPr>
          <a:xfrm>
            <a:off x="581192" y="782367"/>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NEBEZPEČNÉ KOMBINACE – OSTATNÍ LÁTKY</a:t>
            </a:r>
          </a:p>
        </p:txBody>
      </p:sp>
      <p:sp>
        <p:nvSpPr>
          <p:cNvPr id="6" name="Zástupný obsah 2">
            <a:extLst>
              <a:ext uri="{FF2B5EF4-FFF2-40B4-BE49-F238E27FC236}">
                <a16:creationId xmlns="" xmlns:a16="http://schemas.microsoft.com/office/drawing/2014/main" id="{6CD8B03B-9873-8A7F-836B-8DB7CDCF73C4}"/>
              </a:ext>
            </a:extLst>
          </p:cNvPr>
          <p:cNvSpPr txBox="1">
            <a:spLocks/>
          </p:cNvSpPr>
          <p:nvPr/>
        </p:nvSpPr>
        <p:spPr>
          <a:xfrm>
            <a:off x="581192" y="2205790"/>
            <a:ext cx="11273924" cy="336082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Kokain a heroin:</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Tzv. speedball, látky působí protichůdně, účinky kokainu odezní rychleji a jejich odeznění umocní vliv heroinu na organismus, k předávkování stačí malá dávka </a:t>
            </a:r>
            <a:endParaRPr lang="cs-CZ" sz="2000" dirty="0">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Kratom</a:t>
            </a:r>
            <a:r>
              <a:rPr lang="cs-CZ"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kofein</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Zesílení stimulačního účinku, úzkost, bušení srdce, nespavost, poškození jater</a:t>
            </a:r>
            <a:endParaRPr lang="cs-CZ" sz="2000" dirty="0">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Kratom</a:t>
            </a:r>
            <a:r>
              <a:rPr lang="cs-CZ"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tlumivé látky:</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Útlum dýchání, dýchací obtíže, zesílení tlumivého účinku, zvýšení rizika fatálního předávkování </a:t>
            </a:r>
            <a:endParaRPr lang="cs-CZ" sz="2000" dirty="0">
              <a:latin typeface="Calibri" panose="020F0502020204030204" pitchFamily="34" charset="0"/>
              <a:ea typeface="Times New Roman" panose="02020603050405020304" pitchFamily="18" charset="0"/>
              <a:cs typeface="Times New Roman" panose="02020603050405020304" pitchFamily="18" charset="0"/>
            </a:endParaRPr>
          </a:p>
          <a:p>
            <a:r>
              <a:rPr lang="cs-CZ"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Halucinogeny a stimulanty:</a:t>
            </a:r>
            <a:r>
              <a:rPr lang="cs-CZ"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Přehřátí organismu, dehydratace, úzkost, paranoia, prodloužený stav neklidu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b="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989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20B3DFF-D0A3-0F3B-6D32-3A15DC4F4049}"/>
              </a:ext>
            </a:extLst>
          </p:cNvPr>
          <p:cNvSpPr>
            <a:spLocks noGrp="1"/>
          </p:cNvSpPr>
          <p:nvPr>
            <p:ph type="title"/>
          </p:nvPr>
        </p:nvSpPr>
        <p:spPr/>
        <p:txBody>
          <a:bodyPr>
            <a:normAutofit/>
          </a:bodyPr>
          <a:lstStyle/>
          <a:p>
            <a:pPr algn="ctr"/>
            <a:r>
              <a:rPr lang="cs-CZ" sz="4500" b="1" dirty="0">
                <a:latin typeface="Calibri" panose="020F0502020204030204" pitchFamily="34" charset="0"/>
                <a:cs typeface="Calibri" panose="020F0502020204030204" pitchFamily="34" charset="0"/>
              </a:rPr>
              <a:t>UŽITEČNÉ KONTAKTY</a:t>
            </a:r>
            <a:endParaRPr lang="cs-CZ" sz="4500" dirty="0"/>
          </a:p>
        </p:txBody>
      </p:sp>
      <p:sp>
        <p:nvSpPr>
          <p:cNvPr id="4" name="Zástupný obsah 3">
            <a:extLst>
              <a:ext uri="{FF2B5EF4-FFF2-40B4-BE49-F238E27FC236}">
                <a16:creationId xmlns="" xmlns:a16="http://schemas.microsoft.com/office/drawing/2014/main" id="{BFF85F7F-2954-5817-F5EA-0ED240B101DA}"/>
              </a:ext>
            </a:extLst>
          </p:cNvPr>
          <p:cNvSpPr>
            <a:spLocks noGrp="1"/>
          </p:cNvSpPr>
          <p:nvPr>
            <p:ph sz="half" idx="2"/>
          </p:nvPr>
        </p:nvSpPr>
        <p:spPr>
          <a:xfrm>
            <a:off x="673608" y="2613915"/>
            <a:ext cx="10299192" cy="3633047"/>
          </a:xfrm>
        </p:spPr>
        <p:txBody>
          <a:bodyPr>
            <a:normAutofit/>
          </a:bodyPr>
          <a:lstStyle/>
          <a:p>
            <a:r>
              <a:rPr lang="cs-CZ" sz="2000" b="1" dirty="0">
                <a:solidFill>
                  <a:schemeClr val="tx1"/>
                </a:solidFill>
                <a:latin typeface="Calibri" panose="020F0502020204030204" pitchFamily="34" charset="0"/>
                <a:cs typeface="Calibri" panose="020F0502020204030204" pitchFamily="34" charset="0"/>
              </a:rPr>
              <a:t>Drogová problematika:</a:t>
            </a:r>
          </a:p>
          <a:p>
            <a:r>
              <a:rPr lang="cs-CZ" sz="2000" b="1" dirty="0" err="1">
                <a:solidFill>
                  <a:schemeClr val="tx1"/>
                </a:solidFill>
                <a:latin typeface="Calibri" panose="020F0502020204030204" pitchFamily="34" charset="0"/>
                <a:cs typeface="Calibri" panose="020F0502020204030204" pitchFamily="34" charset="0"/>
              </a:rPr>
              <a:t>Laxus</a:t>
            </a:r>
            <a:r>
              <a:rPr lang="cs-CZ" sz="2000" b="1" dirty="0">
                <a:solidFill>
                  <a:schemeClr val="tx1"/>
                </a:solidFill>
                <a:latin typeface="Calibri" panose="020F0502020204030204" pitchFamily="34" charset="0"/>
                <a:cs typeface="Calibri" panose="020F0502020204030204" pitchFamily="34" charset="0"/>
              </a:rPr>
              <a:t> </a:t>
            </a:r>
            <a:r>
              <a:rPr lang="cs-CZ" sz="2000" b="1" dirty="0" err="1">
                <a:solidFill>
                  <a:schemeClr val="tx1"/>
                </a:solidFill>
                <a:latin typeface="Calibri" panose="020F0502020204030204" pitchFamily="34" charset="0"/>
                <a:cs typeface="Calibri" panose="020F0502020204030204" pitchFamily="34" charset="0"/>
              </a:rPr>
              <a:t>z.ú</a:t>
            </a:r>
            <a:r>
              <a:rPr lang="cs-CZ" sz="2000" b="1" dirty="0">
                <a:solidFill>
                  <a:schemeClr val="tx1"/>
                </a:solidFill>
                <a:latin typeface="Calibri" panose="020F0502020204030204" pitchFamily="34" charset="0"/>
                <a:cs typeface="Calibri" panose="020F0502020204030204" pitchFamily="34" charset="0"/>
              </a:rPr>
              <a:t>. – </a:t>
            </a:r>
            <a:r>
              <a:rPr lang="cs-CZ" sz="2000" b="1" dirty="0" err="1">
                <a:solidFill>
                  <a:schemeClr val="tx1"/>
                </a:solidFill>
                <a:latin typeface="Calibri" panose="020F0502020204030204" pitchFamily="34" charset="0"/>
                <a:cs typeface="Calibri" panose="020F0502020204030204" pitchFamily="34" charset="0"/>
              </a:rPr>
              <a:t>Adiktologické</a:t>
            </a:r>
            <a:r>
              <a:rPr lang="cs-CZ" sz="2000" b="1" dirty="0">
                <a:solidFill>
                  <a:schemeClr val="tx1"/>
                </a:solidFill>
                <a:latin typeface="Calibri" panose="020F0502020204030204" pitchFamily="34" charset="0"/>
                <a:cs typeface="Calibri" panose="020F0502020204030204" pitchFamily="34" charset="0"/>
              </a:rPr>
              <a:t> centrum poradenství a terapie Pardubice</a:t>
            </a:r>
          </a:p>
          <a:p>
            <a:pPr lvl="1"/>
            <a:r>
              <a:rPr lang="cs-CZ" sz="2000" i="0" u="none" strike="noStrike" dirty="0">
                <a:solidFill>
                  <a:srgbClr val="0070C0"/>
                </a:solidFill>
                <a:effectLst/>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adicentrum.pardubice@laxus.cz</a:t>
            </a:r>
            <a:r>
              <a:rPr lang="cs-CZ" sz="2000" i="0" u="none" strike="noStrike" dirty="0">
                <a:solidFill>
                  <a:srgbClr val="0070C0"/>
                </a:solidFill>
                <a:effectLst/>
                <a:latin typeface="Calibri" panose="020F0502020204030204" pitchFamily="34" charset="0"/>
                <a:cs typeface="Calibri" panose="020F0502020204030204" pitchFamily="34" charset="0"/>
              </a:rPr>
              <a:t>, </a:t>
            </a:r>
            <a:r>
              <a:rPr lang="cs-CZ" sz="2000" b="0" i="0" u="none" strike="noStrike" dirty="0">
                <a:solidFill>
                  <a:srgbClr val="0070C0"/>
                </a:solidFill>
                <a:effectLst/>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734 316 540</a:t>
            </a:r>
            <a:r>
              <a:rPr lang="cs-CZ" sz="2000" b="0" i="0" u="none" strike="noStrike" dirty="0">
                <a:solidFill>
                  <a:srgbClr val="0070C0"/>
                </a:solidFill>
                <a:effectLst/>
                <a:latin typeface="Calibri" panose="020F0502020204030204" pitchFamily="34" charset="0"/>
                <a:cs typeface="Calibri" panose="020F0502020204030204" pitchFamily="34" charset="0"/>
              </a:rPr>
              <a:t> </a:t>
            </a:r>
            <a:endParaRPr lang="cs-CZ" sz="2000" i="0" u="none" strike="noStrike" dirty="0">
              <a:solidFill>
                <a:srgbClr val="0070C0"/>
              </a:solidFill>
              <a:effectLst/>
              <a:latin typeface="Calibri" panose="020F0502020204030204" pitchFamily="34" charset="0"/>
              <a:cs typeface="Calibri" panose="020F0502020204030204" pitchFamily="34" charset="0"/>
            </a:endParaRPr>
          </a:p>
          <a:p>
            <a:r>
              <a:rPr lang="cs-CZ" sz="2000" b="1" dirty="0" err="1">
                <a:solidFill>
                  <a:schemeClr val="tx1"/>
                </a:solidFill>
                <a:latin typeface="Calibri" panose="020F0502020204030204" pitchFamily="34" charset="0"/>
                <a:cs typeface="Calibri" panose="020F0502020204030204" pitchFamily="34" charset="0"/>
              </a:rPr>
              <a:t>Laxus</a:t>
            </a:r>
            <a:r>
              <a:rPr lang="cs-CZ" sz="2000" b="1" dirty="0">
                <a:solidFill>
                  <a:schemeClr val="tx1"/>
                </a:solidFill>
                <a:latin typeface="Calibri" panose="020F0502020204030204" pitchFamily="34" charset="0"/>
                <a:cs typeface="Calibri" panose="020F0502020204030204" pitchFamily="34" charset="0"/>
              </a:rPr>
              <a:t> </a:t>
            </a:r>
            <a:r>
              <a:rPr lang="cs-CZ" sz="2000" b="1" dirty="0" err="1">
                <a:solidFill>
                  <a:schemeClr val="tx1"/>
                </a:solidFill>
                <a:latin typeface="Calibri" panose="020F0502020204030204" pitchFamily="34" charset="0"/>
                <a:cs typeface="Calibri" panose="020F0502020204030204" pitchFamily="34" charset="0"/>
              </a:rPr>
              <a:t>z.ú</a:t>
            </a:r>
            <a:r>
              <a:rPr lang="cs-CZ" sz="2000" b="1" dirty="0">
                <a:solidFill>
                  <a:schemeClr val="tx1"/>
                </a:solidFill>
                <a:latin typeface="Calibri" panose="020F0502020204030204" pitchFamily="34" charset="0"/>
                <a:cs typeface="Calibri" panose="020F0502020204030204" pitchFamily="34" charset="0"/>
              </a:rPr>
              <a:t>. – </a:t>
            </a:r>
            <a:r>
              <a:rPr lang="cs-CZ" sz="2000" b="1" dirty="0" err="1">
                <a:solidFill>
                  <a:schemeClr val="tx1"/>
                </a:solidFill>
                <a:latin typeface="Calibri" panose="020F0502020204030204" pitchFamily="34" charset="0"/>
                <a:cs typeface="Calibri" panose="020F0502020204030204" pitchFamily="34" charset="0"/>
              </a:rPr>
              <a:t>Adiktologické</a:t>
            </a:r>
            <a:r>
              <a:rPr lang="cs-CZ" sz="2000" b="1" dirty="0">
                <a:solidFill>
                  <a:schemeClr val="tx1"/>
                </a:solidFill>
                <a:latin typeface="Calibri" panose="020F0502020204030204" pitchFamily="34" charset="0"/>
                <a:cs typeface="Calibri" panose="020F0502020204030204" pitchFamily="34" charset="0"/>
              </a:rPr>
              <a:t> centrum poradenství a terapie Hradec Králové</a:t>
            </a:r>
          </a:p>
          <a:p>
            <a:pPr lvl="1"/>
            <a:r>
              <a:rPr lang="cs-CZ" sz="2000" b="0" i="0" u="none" strike="noStrike" dirty="0">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adicentrum.hradec@laxus.cz</a:t>
            </a:r>
            <a:r>
              <a:rPr lang="cs-CZ" sz="2000" b="0" i="0" u="none" strike="noStrike" dirty="0">
                <a:solidFill>
                  <a:srgbClr val="0070C0"/>
                </a:solidFill>
                <a:effectLst/>
                <a:latin typeface="Calibri" panose="020F0502020204030204" pitchFamily="34" charset="0"/>
                <a:cs typeface="Calibri" panose="020F0502020204030204" pitchFamily="34" charset="0"/>
              </a:rPr>
              <a:t>, </a:t>
            </a:r>
            <a:r>
              <a:rPr lang="cs-CZ" sz="2000" b="0" i="0" u="none" strike="noStrike" dirty="0">
                <a:solidFill>
                  <a:srgbClr val="0070C0"/>
                </a:solidFill>
                <a:effectLst/>
                <a:latin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777 033 618</a:t>
            </a:r>
            <a:r>
              <a:rPr lang="cs-CZ" sz="2000" b="0" i="0" u="none" strike="noStrike" dirty="0">
                <a:solidFill>
                  <a:srgbClr val="0070C0"/>
                </a:solidFill>
                <a:effectLst/>
                <a:latin typeface="Calibri" panose="020F0502020204030204" pitchFamily="34" charset="0"/>
                <a:cs typeface="Calibri" panose="020F0502020204030204" pitchFamily="34" charset="0"/>
              </a:rPr>
              <a:t> </a:t>
            </a:r>
          </a:p>
          <a:p>
            <a:r>
              <a:rPr lang="cs-CZ" sz="2000" b="1" dirty="0">
                <a:solidFill>
                  <a:schemeClr val="tx1"/>
                </a:solidFill>
                <a:latin typeface="Calibri" panose="020F0502020204030204" pitchFamily="34" charset="0"/>
                <a:cs typeface="Calibri" panose="020F0502020204030204" pitchFamily="34" charset="0"/>
              </a:rPr>
              <a:t>Semiramis – Centrum primární prevence Pardubického kraje </a:t>
            </a:r>
          </a:p>
          <a:p>
            <a:pPr lvl="1"/>
            <a:r>
              <a:rPr lang="cs-CZ" sz="2000" i="0" u="none" strike="noStrike" dirty="0">
                <a:solidFill>
                  <a:srgbClr val="0070C0"/>
                </a:solidFill>
                <a:effectLst/>
                <a:latin typeface="Calibri" panose="020F0502020204030204" pitchFamily="34" charset="0"/>
                <a:cs typeface="Calibri" panose="020F0502020204030204" pitchFamily="34" charset="0"/>
                <a:hlinkClick r:id="rId7">
                  <a:extLst>
                    <a:ext uri="{A12FA001-AC4F-418D-AE19-62706E023703}">
                      <ahyp:hlinkClr xmlns="" xmlns:ahyp="http://schemas.microsoft.com/office/drawing/2018/hyperlinkcolor" val="tx"/>
                    </a:ext>
                  </a:extLst>
                </a:hlinkClick>
              </a:rPr>
              <a:t>denisa.sustkova@os-semiramis.cz</a:t>
            </a:r>
            <a:r>
              <a:rPr lang="cs-CZ" sz="2000" i="0" u="none" strike="noStrike" dirty="0">
                <a:solidFill>
                  <a:srgbClr val="0070C0"/>
                </a:solidFill>
                <a:effectLst/>
                <a:latin typeface="Calibri" panose="020F0502020204030204" pitchFamily="34" charset="0"/>
                <a:cs typeface="Calibri" panose="020F0502020204030204" pitchFamily="34" charset="0"/>
              </a:rPr>
              <a:t>, </a:t>
            </a:r>
            <a:r>
              <a:rPr lang="cs-CZ" sz="2000" b="0" i="0" dirty="0">
                <a:solidFill>
                  <a:srgbClr val="0070C0"/>
                </a:solidFill>
                <a:effectLst/>
                <a:latin typeface="Calibri" panose="020F0502020204030204" pitchFamily="34" charset="0"/>
                <a:cs typeface="Calibri" panose="020F0502020204030204" pitchFamily="34" charset="0"/>
              </a:rPr>
              <a:t>734 319 992 </a:t>
            </a:r>
            <a:endParaRPr lang="cs-CZ" sz="1800" dirty="0">
              <a:solidFill>
                <a:srgbClr val="0070C0"/>
              </a:solidFill>
              <a:latin typeface="Calibri" panose="020F0502020204030204" pitchFamily="34" charset="0"/>
              <a:cs typeface="Calibri" panose="020F0502020204030204" pitchFamily="34" charset="0"/>
            </a:endParaRPr>
          </a:p>
          <a:p>
            <a:pPr marL="324000" lvl="1" indent="0">
              <a:buNone/>
            </a:pPr>
            <a:endParaRPr lang="cs-CZ" dirty="0"/>
          </a:p>
          <a:p>
            <a:pPr lvl="1"/>
            <a:endParaRPr lang="cs-CZ" dirty="0"/>
          </a:p>
        </p:txBody>
      </p:sp>
      <p:pic>
        <p:nvPicPr>
          <p:cNvPr id="3" name="Obrázek 2" descr="Obsah obrázku symbol, logo, Grafika, klipart&#10;&#10;Popis byl vytvořen automaticky">
            <a:extLst>
              <a:ext uri="{FF2B5EF4-FFF2-40B4-BE49-F238E27FC236}">
                <a16:creationId xmlns="" xmlns:a16="http://schemas.microsoft.com/office/drawing/2014/main" id="{DA7627FD-D873-174B-6C2C-83C8876F3FE4}"/>
              </a:ext>
            </a:extLst>
          </p:cNvPr>
          <p:cNvPicPr>
            <a:picLocks noChangeAspect="1"/>
          </p:cNvPicPr>
          <p:nvPr/>
        </p:nvPicPr>
        <p:blipFill>
          <a:blip r:embed="rId8"/>
          <a:stretch>
            <a:fillRect/>
          </a:stretch>
        </p:blipFill>
        <p:spPr>
          <a:xfrm>
            <a:off x="9663117" y="4430438"/>
            <a:ext cx="2120902" cy="2120902"/>
          </a:xfrm>
          <a:prstGeom prst="rect">
            <a:avLst/>
          </a:prstGeom>
        </p:spPr>
      </p:pic>
    </p:spTree>
    <p:extLst>
      <p:ext uri="{BB962C8B-B14F-4D97-AF65-F5344CB8AC3E}">
        <p14:creationId xmlns:p14="http://schemas.microsoft.com/office/powerpoint/2010/main" val="74352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929D85D9-57A2-BB89-1CAF-74B69586B0CB}"/>
              </a:ext>
            </a:extLst>
          </p:cNvPr>
          <p:cNvSpPr>
            <a:spLocks noGrp="1"/>
          </p:cNvSpPr>
          <p:nvPr>
            <p:ph idx="1"/>
          </p:nvPr>
        </p:nvSpPr>
        <p:spPr>
          <a:xfrm>
            <a:off x="581192" y="2276749"/>
            <a:ext cx="11029615" cy="3678303"/>
          </a:xfrm>
        </p:spPr>
        <p:txBody>
          <a:bodyPr>
            <a:normAutofit lnSpcReduction="10000"/>
          </a:bodyPr>
          <a:lstStyle/>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Mít pozitivní přístup, být vzorem</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Uznat pozitiva (komunikace, informace, inspirace na internetu)</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Zapojte se do jejich světa, mluvte, zajímejte se</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Přiznejte, že všemu nerozumíte </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Vzdělávejte se (aktuální trendy, rizika, řešení)</a:t>
            </a:r>
            <a:endParaRPr lang="cs-CZ"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Rozvíjejte u dítěte kritické myšlení, práci s emocemi, empatií, zdravé pracovní návyky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Nadpis 1">
            <a:extLst>
              <a:ext uri="{FF2B5EF4-FFF2-40B4-BE49-F238E27FC236}">
                <a16:creationId xmlns="" xmlns:a16="http://schemas.microsoft.com/office/drawing/2014/main" id="{97A6BAC2-FBE0-D36E-0370-4537B15E7BBA}"/>
              </a:ext>
            </a:extLst>
          </p:cNvPr>
          <p:cNvSpPr>
            <a:spLocks noGrp="1"/>
          </p:cNvSpPr>
          <p:nvPr>
            <p:ph type="title"/>
          </p:nvPr>
        </p:nvSpPr>
        <p:spPr>
          <a:xfrm>
            <a:off x="581192" y="702156"/>
            <a:ext cx="11029616" cy="1013800"/>
          </a:xfrm>
        </p:spPr>
        <p:txBody>
          <a:bodyPr>
            <a:noAutofit/>
          </a:bodyPr>
          <a:lstStyle/>
          <a:p>
            <a:pPr algn="ctr"/>
            <a:r>
              <a:rPr lang="cs-CZ" sz="4100" b="1" dirty="0">
                <a:latin typeface="Calibri" panose="020F0502020204030204" pitchFamily="34" charset="0"/>
                <a:cs typeface="Calibri" panose="020F0502020204030204" pitchFamily="34" charset="0"/>
              </a:rPr>
              <a:t>DIGITÁLNÍ ZÁVISLOST – CO MŮŽE UDĚLAT RODIČ?</a:t>
            </a:r>
          </a:p>
        </p:txBody>
      </p:sp>
    </p:spTree>
    <p:extLst>
      <p:ext uri="{BB962C8B-B14F-4D97-AF65-F5344CB8AC3E}">
        <p14:creationId xmlns:p14="http://schemas.microsoft.com/office/powerpoint/2010/main" val="2670296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 xmlns:a16="http://schemas.microsoft.com/office/drawing/2014/main" id="{3CA92A72-44EB-8879-9189-0E39D1B7F258}"/>
              </a:ext>
            </a:extLst>
          </p:cNvPr>
          <p:cNvSpPr>
            <a:spLocks noGrp="1"/>
          </p:cNvSpPr>
          <p:nvPr>
            <p:ph type="title"/>
          </p:nvPr>
        </p:nvSpPr>
        <p:spPr>
          <a:xfrm>
            <a:off x="581193" y="729658"/>
            <a:ext cx="11029616" cy="988332"/>
          </a:xfrm>
        </p:spPr>
        <p:txBody>
          <a:bodyPr>
            <a:normAutofit/>
          </a:bodyPr>
          <a:lstStyle/>
          <a:p>
            <a:pPr algn="ctr"/>
            <a:r>
              <a:rPr lang="cs-CZ" sz="4500" b="1" dirty="0">
                <a:latin typeface="Calibri" panose="020F0502020204030204" pitchFamily="34" charset="0"/>
                <a:cs typeface="Calibri" panose="020F0502020204030204" pitchFamily="34" charset="0"/>
              </a:rPr>
              <a:t>UŽITEČNÉ KONTAKTY</a:t>
            </a:r>
            <a:endParaRPr lang="cs-CZ" sz="4500" dirty="0"/>
          </a:p>
        </p:txBody>
      </p:sp>
      <p:sp>
        <p:nvSpPr>
          <p:cNvPr id="7" name="Zástupný obsah 3">
            <a:extLst>
              <a:ext uri="{FF2B5EF4-FFF2-40B4-BE49-F238E27FC236}">
                <a16:creationId xmlns="" xmlns:a16="http://schemas.microsoft.com/office/drawing/2014/main" id="{AED334B5-9C27-B557-F27D-CFBAED3D31DF}"/>
              </a:ext>
            </a:extLst>
          </p:cNvPr>
          <p:cNvSpPr txBox="1">
            <a:spLocks/>
          </p:cNvSpPr>
          <p:nvPr/>
        </p:nvSpPr>
        <p:spPr>
          <a:xfrm>
            <a:off x="673608" y="2613915"/>
            <a:ext cx="10299192" cy="363304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b="1" dirty="0">
                <a:solidFill>
                  <a:schemeClr val="tx1"/>
                </a:solidFill>
                <a:latin typeface="Calibri" panose="020F0502020204030204" pitchFamily="34" charset="0"/>
                <a:cs typeface="Calibri" panose="020F0502020204030204" pitchFamily="34" charset="0"/>
              </a:rPr>
              <a:t>Duševní zdraví:</a:t>
            </a:r>
          </a:p>
          <a:p>
            <a:r>
              <a:rPr lang="cs-CZ" sz="2000" b="1" dirty="0">
                <a:solidFill>
                  <a:schemeClr val="tx1"/>
                </a:solidFill>
                <a:latin typeface="Calibri" panose="020F0502020204030204" pitchFamily="34" charset="0"/>
                <a:cs typeface="Calibri" panose="020F0502020204030204" pitchFamily="34" charset="0"/>
              </a:rPr>
              <a:t>Nevypusť duši</a:t>
            </a:r>
          </a:p>
          <a:p>
            <a:pPr lvl="1"/>
            <a:r>
              <a:rPr lang="cs-CZ" sz="20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https://nevypustdusi.cz/</a:t>
            </a:r>
            <a:endParaRPr lang="cs-CZ" sz="2000" dirty="0">
              <a:solidFill>
                <a:srgbClr val="0070C0"/>
              </a:solidFill>
              <a:latin typeface="Calibri" panose="020F0502020204030204" pitchFamily="34" charset="0"/>
              <a:cs typeface="Calibri" panose="020F0502020204030204" pitchFamily="34" charset="0"/>
            </a:endParaRPr>
          </a:p>
          <a:p>
            <a:r>
              <a:rPr lang="cs-CZ" sz="2000" b="1" dirty="0">
                <a:solidFill>
                  <a:schemeClr val="tx1"/>
                </a:solidFill>
                <a:latin typeface="Calibri" panose="020F0502020204030204" pitchFamily="34" charset="0"/>
                <a:cs typeface="Calibri" panose="020F0502020204030204" pitchFamily="34" charset="0"/>
              </a:rPr>
              <a:t>Dětské krizové centrum</a:t>
            </a:r>
          </a:p>
          <a:p>
            <a:pPr lvl="1"/>
            <a:r>
              <a:rPr lang="cs-CZ" sz="20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https://www.ditekrize.cz/</a:t>
            </a:r>
            <a:endParaRPr lang="cs-CZ" sz="2000" dirty="0">
              <a:solidFill>
                <a:srgbClr val="0070C0"/>
              </a:solidFill>
              <a:latin typeface="Calibri" panose="020F0502020204030204" pitchFamily="34" charset="0"/>
              <a:cs typeface="Calibri" panose="020F0502020204030204" pitchFamily="34" charset="0"/>
            </a:endParaRPr>
          </a:p>
          <a:p>
            <a:r>
              <a:rPr lang="cs-CZ" sz="2000" b="1" dirty="0">
                <a:solidFill>
                  <a:schemeClr val="tx1"/>
                </a:solidFill>
                <a:latin typeface="Calibri" panose="020F0502020204030204" pitchFamily="34" charset="0"/>
                <a:cs typeface="Calibri" panose="020F0502020204030204" pitchFamily="34" charset="0"/>
              </a:rPr>
              <a:t>Centrum Locika</a:t>
            </a:r>
          </a:p>
          <a:p>
            <a:pPr lvl="1"/>
            <a:r>
              <a:rPr lang="cs-CZ" sz="20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https://www.centrumlocika.cz/</a:t>
            </a:r>
            <a:r>
              <a:rPr lang="cs-CZ" sz="2000" dirty="0">
                <a:solidFill>
                  <a:srgbClr val="0070C0"/>
                </a:solidFill>
                <a:latin typeface="Calibri" panose="020F0502020204030204" pitchFamily="34" charset="0"/>
                <a:cs typeface="Calibri" panose="020F0502020204030204" pitchFamily="34" charset="0"/>
              </a:rPr>
              <a:t>   </a:t>
            </a:r>
          </a:p>
          <a:p>
            <a:r>
              <a:rPr lang="cs-CZ" sz="2000" b="1" dirty="0">
                <a:solidFill>
                  <a:schemeClr val="tx1"/>
                </a:solidFill>
                <a:latin typeface="Calibri" panose="020F0502020204030204" pitchFamily="34" charset="0"/>
                <a:cs typeface="Calibri" panose="020F0502020204030204" pitchFamily="34" charset="0"/>
              </a:rPr>
              <a:t>Aplikace Nepanikař</a:t>
            </a:r>
          </a:p>
          <a:p>
            <a:pPr marL="324000" lvl="1" indent="0">
              <a:buFont typeface="Wingdings 2" panose="05020102010507070707" pitchFamily="18" charset="2"/>
              <a:buNone/>
            </a:pPr>
            <a:endParaRPr lang="cs-CZ" dirty="0"/>
          </a:p>
          <a:p>
            <a:pPr lvl="1"/>
            <a:endParaRPr lang="cs-CZ" dirty="0"/>
          </a:p>
        </p:txBody>
      </p:sp>
      <p:pic>
        <p:nvPicPr>
          <p:cNvPr id="9" name="Obrázek 8" descr="Obsah obrázku symbol, klipart, logo, Grafika&#10;&#10;Popis byl vytvořen automaticky">
            <a:extLst>
              <a:ext uri="{FF2B5EF4-FFF2-40B4-BE49-F238E27FC236}">
                <a16:creationId xmlns="" xmlns:a16="http://schemas.microsoft.com/office/drawing/2014/main" id="{B49FEFC3-ACD9-F110-104C-95B93DB4495B}"/>
              </a:ext>
            </a:extLst>
          </p:cNvPr>
          <p:cNvPicPr>
            <a:picLocks noChangeAspect="1"/>
          </p:cNvPicPr>
          <p:nvPr/>
        </p:nvPicPr>
        <p:blipFill>
          <a:blip r:embed="rId5"/>
          <a:stretch>
            <a:fillRect/>
          </a:stretch>
        </p:blipFill>
        <p:spPr>
          <a:xfrm>
            <a:off x="9279467" y="4284840"/>
            <a:ext cx="2912533" cy="2477757"/>
          </a:xfrm>
          <a:prstGeom prst="rect">
            <a:avLst/>
          </a:prstGeom>
        </p:spPr>
      </p:pic>
    </p:spTree>
    <p:extLst>
      <p:ext uri="{BB962C8B-B14F-4D97-AF65-F5344CB8AC3E}">
        <p14:creationId xmlns:p14="http://schemas.microsoft.com/office/powerpoint/2010/main" val="3554114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B54AFDAB-85FF-143A-59EE-FB07194BF879}"/>
              </a:ext>
            </a:extLst>
          </p:cNvPr>
          <p:cNvSpPr>
            <a:spLocks noGrp="1"/>
          </p:cNvSpPr>
          <p:nvPr>
            <p:ph type="title"/>
          </p:nvPr>
        </p:nvSpPr>
        <p:spPr>
          <a:xfrm>
            <a:off x="581193" y="729658"/>
            <a:ext cx="11029616" cy="988332"/>
          </a:xfrm>
        </p:spPr>
        <p:txBody>
          <a:bodyPr>
            <a:normAutofit/>
          </a:bodyPr>
          <a:lstStyle/>
          <a:p>
            <a:pPr algn="ctr"/>
            <a:r>
              <a:rPr lang="cs-CZ" sz="4500" b="1" dirty="0">
                <a:latin typeface="Calibri" panose="020F0502020204030204" pitchFamily="34" charset="0"/>
                <a:cs typeface="Calibri" panose="020F0502020204030204" pitchFamily="34" charset="0"/>
              </a:rPr>
              <a:t>UŽITEČNÉ KONTAKTY</a:t>
            </a:r>
            <a:endParaRPr lang="cs-CZ" sz="4500" dirty="0"/>
          </a:p>
        </p:txBody>
      </p:sp>
      <p:sp>
        <p:nvSpPr>
          <p:cNvPr id="6" name="Zástupný obsah 3">
            <a:extLst>
              <a:ext uri="{FF2B5EF4-FFF2-40B4-BE49-F238E27FC236}">
                <a16:creationId xmlns="" xmlns:a16="http://schemas.microsoft.com/office/drawing/2014/main" id="{0AF52B01-AE15-78B3-7420-8CD5C27683E4}"/>
              </a:ext>
            </a:extLst>
          </p:cNvPr>
          <p:cNvSpPr txBox="1">
            <a:spLocks/>
          </p:cNvSpPr>
          <p:nvPr/>
        </p:nvSpPr>
        <p:spPr>
          <a:xfrm>
            <a:off x="1012275" y="2219792"/>
            <a:ext cx="4101592" cy="363304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b="1" dirty="0">
                <a:solidFill>
                  <a:schemeClr val="tx1"/>
                </a:solidFill>
                <a:latin typeface="Calibri" panose="020F0502020204030204" pitchFamily="34" charset="0"/>
                <a:cs typeface="Calibri" panose="020F0502020204030204" pitchFamily="34" charset="0"/>
              </a:rPr>
              <a:t>Kyberprostor:</a:t>
            </a:r>
          </a:p>
          <a:p>
            <a:r>
              <a:rPr lang="cs-CZ" sz="2000" b="1" dirty="0">
                <a:solidFill>
                  <a:schemeClr val="tx1"/>
                </a:solidFill>
                <a:latin typeface="Calibri" panose="020F0502020204030204" pitchFamily="34" charset="0"/>
                <a:cs typeface="Calibri" panose="020F0502020204030204" pitchFamily="34" charset="0"/>
              </a:rPr>
              <a:t>Projekt E-bezpečí</a:t>
            </a:r>
          </a:p>
          <a:p>
            <a:pPr lvl="1"/>
            <a:r>
              <a:rPr lang="cs-CZ" sz="20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https://www.e-bezpeci.cz/</a:t>
            </a:r>
            <a:endParaRPr lang="cs-CZ" sz="2000" dirty="0">
              <a:solidFill>
                <a:srgbClr val="0070C0"/>
              </a:solidFill>
              <a:latin typeface="Calibri" panose="020F0502020204030204" pitchFamily="34" charset="0"/>
              <a:cs typeface="Calibri" panose="020F0502020204030204" pitchFamily="34" charset="0"/>
            </a:endParaRPr>
          </a:p>
          <a:p>
            <a:r>
              <a:rPr lang="cs-CZ" sz="2000" b="1" dirty="0">
                <a:solidFill>
                  <a:schemeClr val="tx1"/>
                </a:solidFill>
                <a:latin typeface="Calibri" panose="020F0502020204030204" pitchFamily="34" charset="0"/>
                <a:cs typeface="Calibri" panose="020F0502020204030204" pitchFamily="34" charset="0"/>
              </a:rPr>
              <a:t>O2 Chytrá škola</a:t>
            </a:r>
          </a:p>
          <a:p>
            <a:pPr lvl="1"/>
            <a:r>
              <a:rPr lang="cs-CZ" sz="20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https://o2chytraskola.cz/</a:t>
            </a:r>
            <a:r>
              <a:rPr lang="cs-CZ" sz="2000" dirty="0">
                <a:solidFill>
                  <a:srgbClr val="0070C0"/>
                </a:solidFill>
                <a:latin typeface="Calibri" panose="020F0502020204030204" pitchFamily="34" charset="0"/>
                <a:cs typeface="Calibri" panose="020F0502020204030204" pitchFamily="34" charset="0"/>
              </a:rPr>
              <a:t> </a:t>
            </a:r>
          </a:p>
          <a:p>
            <a:r>
              <a:rPr lang="cs-CZ" sz="2000" b="1" dirty="0" err="1">
                <a:solidFill>
                  <a:schemeClr val="tx1"/>
                </a:solidFill>
                <a:latin typeface="Calibri" panose="020F0502020204030204" pitchFamily="34" charset="0"/>
                <a:cs typeface="Calibri" panose="020F0502020204030204" pitchFamily="34" charset="0"/>
              </a:rPr>
              <a:t>Linkin</a:t>
            </a:r>
            <a:r>
              <a:rPr lang="cs-CZ" sz="2000" b="1" dirty="0">
                <a:solidFill>
                  <a:schemeClr val="tx1"/>
                </a:solidFill>
                <a:latin typeface="Calibri" panose="020F0502020204030204" pitchFamily="34" charset="0"/>
                <a:cs typeface="Calibri" panose="020F0502020204030204" pitchFamily="34" charset="0"/>
              </a:rPr>
              <a:t> </a:t>
            </a:r>
            <a:r>
              <a:rPr lang="cs-CZ" sz="2000" b="1" dirty="0" err="1">
                <a:solidFill>
                  <a:schemeClr val="tx1"/>
                </a:solidFill>
                <a:latin typeface="Calibri" panose="020F0502020204030204" pitchFamily="34" charset="0"/>
                <a:cs typeface="Calibri" panose="020F0502020204030204" pitchFamily="34" charset="0"/>
              </a:rPr>
              <a:t>Sphere</a:t>
            </a:r>
            <a:endParaRPr lang="cs-CZ" sz="2000" b="1" dirty="0">
              <a:solidFill>
                <a:schemeClr val="tx1"/>
              </a:solidFill>
              <a:latin typeface="Calibri" panose="020F0502020204030204" pitchFamily="34" charset="0"/>
              <a:cs typeface="Calibri" panose="020F0502020204030204" pitchFamily="34" charset="0"/>
            </a:endParaRPr>
          </a:p>
          <a:p>
            <a:pPr lvl="1"/>
            <a:r>
              <a:rPr lang="cs-CZ" sz="20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https://www.linkins.org/</a:t>
            </a:r>
            <a:r>
              <a:rPr lang="cs-CZ" sz="2000" dirty="0">
                <a:solidFill>
                  <a:srgbClr val="0070C0"/>
                </a:solidFill>
                <a:latin typeface="Calibri" panose="020F0502020204030204" pitchFamily="34" charset="0"/>
                <a:cs typeface="Calibri" panose="020F0502020204030204" pitchFamily="34" charset="0"/>
              </a:rPr>
              <a:t> </a:t>
            </a:r>
          </a:p>
        </p:txBody>
      </p:sp>
      <p:sp>
        <p:nvSpPr>
          <p:cNvPr id="8" name="Zástupný obsah 3">
            <a:extLst>
              <a:ext uri="{FF2B5EF4-FFF2-40B4-BE49-F238E27FC236}">
                <a16:creationId xmlns="" xmlns:a16="http://schemas.microsoft.com/office/drawing/2014/main" id="{B1E837E6-0AC8-C748-716E-3CE4E6FD128B}"/>
              </a:ext>
            </a:extLst>
          </p:cNvPr>
          <p:cNvSpPr txBox="1">
            <a:spLocks/>
          </p:cNvSpPr>
          <p:nvPr/>
        </p:nvSpPr>
        <p:spPr>
          <a:xfrm>
            <a:off x="6295474" y="2373718"/>
            <a:ext cx="4884251" cy="363304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b="1" dirty="0" err="1">
                <a:solidFill>
                  <a:schemeClr val="tx1"/>
                </a:solidFill>
                <a:latin typeface="Calibri" panose="020F0502020204030204" pitchFamily="34" charset="0"/>
                <a:cs typeface="Calibri" panose="020F0502020204030204" pitchFamily="34" charset="0"/>
              </a:rPr>
              <a:t>Replug</a:t>
            </a:r>
            <a:r>
              <a:rPr lang="cs-CZ" sz="2000" b="1" dirty="0">
                <a:solidFill>
                  <a:schemeClr val="tx1"/>
                </a:solidFill>
                <a:latin typeface="Calibri" panose="020F0502020204030204" pitchFamily="34" charset="0"/>
                <a:cs typeface="Calibri" panose="020F0502020204030204" pitchFamily="34" charset="0"/>
              </a:rPr>
              <a:t> </a:t>
            </a:r>
            <a:r>
              <a:rPr lang="cs-CZ" sz="2000" b="1" dirty="0" err="1">
                <a:solidFill>
                  <a:schemeClr val="tx1"/>
                </a:solidFill>
                <a:latin typeface="Calibri" panose="020F0502020204030204" pitchFamily="34" charset="0"/>
                <a:cs typeface="Calibri" panose="020F0502020204030204" pitchFamily="34" charset="0"/>
              </a:rPr>
              <a:t>Me</a:t>
            </a:r>
            <a:endParaRPr lang="cs-CZ" sz="2000" b="1" dirty="0">
              <a:solidFill>
                <a:schemeClr val="tx1"/>
              </a:solidFill>
              <a:latin typeface="Calibri" panose="020F0502020204030204" pitchFamily="34" charset="0"/>
              <a:cs typeface="Calibri" panose="020F0502020204030204" pitchFamily="34" charset="0"/>
            </a:endParaRPr>
          </a:p>
          <a:p>
            <a:pPr lvl="1"/>
            <a:r>
              <a:rPr lang="cs-CZ" sz="2000" dirty="0">
                <a:solidFill>
                  <a:srgbClr val="0070C0"/>
                </a:solidFill>
                <a:latin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https://www.replug.me/</a:t>
            </a:r>
            <a:endParaRPr lang="cs-CZ" sz="2000" dirty="0">
              <a:solidFill>
                <a:srgbClr val="0070C0"/>
              </a:solidFill>
              <a:latin typeface="Calibri" panose="020F0502020204030204" pitchFamily="34" charset="0"/>
              <a:cs typeface="Calibri" panose="020F0502020204030204" pitchFamily="34" charset="0"/>
            </a:endParaRPr>
          </a:p>
          <a:p>
            <a:r>
              <a:rPr lang="cs-CZ" sz="2000" b="1" dirty="0" err="1">
                <a:solidFill>
                  <a:schemeClr val="tx1"/>
                </a:solidFill>
                <a:latin typeface="Calibri" panose="020F0502020204030204" pitchFamily="34" charset="0"/>
                <a:cs typeface="Calibri" panose="020F0502020204030204" pitchFamily="34" charset="0"/>
              </a:rPr>
              <a:t>Kyberpohádky</a:t>
            </a:r>
            <a:r>
              <a:rPr lang="cs-CZ" sz="2000" b="1" dirty="0">
                <a:solidFill>
                  <a:schemeClr val="tx1"/>
                </a:solidFill>
                <a:latin typeface="Calibri" panose="020F0502020204030204" pitchFamily="34" charset="0"/>
                <a:cs typeface="Calibri" panose="020F0502020204030204" pitchFamily="34" charset="0"/>
              </a:rPr>
              <a:t> </a:t>
            </a:r>
          </a:p>
          <a:p>
            <a:pPr lvl="1"/>
            <a:r>
              <a:rPr lang="cs-CZ" sz="20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 xmlns:ahyp="http://schemas.microsoft.com/office/drawing/2018/hyperlinkcolor" val="tx"/>
                    </a:ext>
                  </a:extLst>
                </a:hlinkClick>
              </a:rPr>
              <a:t>https://www.kyberpohadky.cz/</a:t>
            </a:r>
            <a:r>
              <a:rPr lang="cs-CZ" sz="2000" dirty="0">
                <a:solidFill>
                  <a:srgbClr val="0070C0"/>
                </a:solidFill>
                <a:latin typeface="Calibri" panose="020F0502020204030204" pitchFamily="34" charset="0"/>
                <a:cs typeface="Calibri" panose="020F0502020204030204" pitchFamily="34" charset="0"/>
              </a:rPr>
              <a:t> </a:t>
            </a:r>
          </a:p>
          <a:p>
            <a:r>
              <a:rPr lang="cs-CZ" sz="2000" b="1" dirty="0" err="1">
                <a:solidFill>
                  <a:schemeClr val="tx1"/>
                </a:solidFill>
                <a:latin typeface="Calibri" panose="020F0502020204030204" pitchFamily="34" charset="0"/>
                <a:cs typeface="Calibri" panose="020F0502020204030204" pitchFamily="34" charset="0"/>
              </a:rPr>
              <a:t>Safer</a:t>
            </a:r>
            <a:r>
              <a:rPr lang="cs-CZ" sz="2000" b="1" dirty="0">
                <a:solidFill>
                  <a:schemeClr val="tx1"/>
                </a:solidFill>
                <a:latin typeface="Calibri" panose="020F0502020204030204" pitchFamily="34" charset="0"/>
                <a:cs typeface="Calibri" panose="020F0502020204030204" pitchFamily="34" charset="0"/>
              </a:rPr>
              <a:t> Internet Centrum</a:t>
            </a:r>
          </a:p>
          <a:p>
            <a:pPr lvl="1"/>
            <a:r>
              <a:rPr lang="cs-CZ" sz="2000" dirty="0">
                <a:solidFill>
                  <a:srgbClr val="0070C0"/>
                </a:solidFill>
                <a:latin typeface="Calibri" panose="020F0502020204030204" pitchFamily="34" charset="0"/>
                <a:cs typeface="Calibri" panose="020F0502020204030204" pitchFamily="34" charset="0"/>
                <a:hlinkClick r:id="rId8">
                  <a:extLst>
                    <a:ext uri="{A12FA001-AC4F-418D-AE19-62706E023703}">
                      <ahyp:hlinkClr xmlns="" xmlns:ahyp="http://schemas.microsoft.com/office/drawing/2018/hyperlinkcolor" val="tx"/>
                    </a:ext>
                  </a:extLst>
                </a:hlinkClick>
              </a:rPr>
              <a:t>https://www.bezpecnyinternet.cz/cs/</a:t>
            </a:r>
            <a:r>
              <a:rPr lang="cs-CZ" sz="2000" dirty="0">
                <a:solidFill>
                  <a:srgbClr val="0070C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33252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5BC971CF-29AE-8F02-5F06-80153402DB63}"/>
              </a:ext>
            </a:extLst>
          </p:cNvPr>
          <p:cNvSpPr>
            <a:spLocks noGrp="1"/>
          </p:cNvSpPr>
          <p:nvPr>
            <p:ph type="title"/>
          </p:nvPr>
        </p:nvSpPr>
        <p:spPr>
          <a:xfrm>
            <a:off x="581193" y="729658"/>
            <a:ext cx="11029616" cy="988332"/>
          </a:xfrm>
        </p:spPr>
        <p:txBody>
          <a:bodyPr>
            <a:normAutofit/>
          </a:bodyPr>
          <a:lstStyle/>
          <a:p>
            <a:pPr algn="ctr"/>
            <a:r>
              <a:rPr lang="cs-CZ" sz="4500" b="1" dirty="0">
                <a:latin typeface="Calibri" panose="020F0502020204030204" pitchFamily="34" charset="0"/>
                <a:cs typeface="Calibri" panose="020F0502020204030204" pitchFamily="34" charset="0"/>
              </a:rPr>
              <a:t>UŽITEČNÉ KONTAKTY</a:t>
            </a:r>
            <a:endParaRPr lang="cs-CZ" sz="4500" dirty="0"/>
          </a:p>
        </p:txBody>
      </p:sp>
      <p:sp>
        <p:nvSpPr>
          <p:cNvPr id="6" name="Zástupný obsah 3">
            <a:extLst>
              <a:ext uri="{FF2B5EF4-FFF2-40B4-BE49-F238E27FC236}">
                <a16:creationId xmlns="" xmlns:a16="http://schemas.microsoft.com/office/drawing/2014/main" id="{84B413DB-B325-6F29-8949-508FCA50DE88}"/>
              </a:ext>
            </a:extLst>
          </p:cNvPr>
          <p:cNvSpPr txBox="1">
            <a:spLocks/>
          </p:cNvSpPr>
          <p:nvPr/>
        </p:nvSpPr>
        <p:spPr>
          <a:xfrm>
            <a:off x="6096000" y="3201307"/>
            <a:ext cx="5514809" cy="2432050"/>
          </a:xfrm>
          <a:prstGeom prst="rect">
            <a:avLst/>
          </a:prstGeom>
        </p:spPr>
        <p:txBody>
          <a:bodyPr vert="horz" lIns="91440" tIns="45720" rIns="91440" bIns="45720" rtlCol="0" anchor="ctr">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400" b="1" dirty="0">
                <a:solidFill>
                  <a:schemeClr val="tx1"/>
                </a:solidFill>
                <a:latin typeface="Calibri" panose="020F0502020204030204" pitchFamily="34" charset="0"/>
                <a:cs typeface="Calibri" panose="020F0502020204030204" pitchFamily="34" charset="0"/>
              </a:rPr>
              <a:t>Centrum primární prevence Drop In, o.p.s. </a:t>
            </a:r>
          </a:p>
          <a:p>
            <a:pPr lvl="1"/>
            <a:r>
              <a:rPr lang="cs-CZ" sz="2400" dirty="0">
                <a:solidFill>
                  <a:schemeClr val="tx1"/>
                </a:solidFill>
                <a:latin typeface="Calibri" panose="020F0502020204030204" pitchFamily="34" charset="0"/>
                <a:cs typeface="Calibri" panose="020F0502020204030204" pitchFamily="34" charset="0"/>
              </a:rPr>
              <a:t>Programy primární a selektivní prevence, přednášky pro pedagogické pracovníky, rodiče apod. </a:t>
            </a:r>
          </a:p>
          <a:p>
            <a:pPr lvl="1"/>
            <a:r>
              <a:rPr lang="cs-CZ" sz="2400" dirty="0">
                <a:solidFill>
                  <a:schemeClr val="tx1"/>
                </a:solidFill>
                <a:latin typeface="Calibri" panose="020F0502020204030204" pitchFamily="34" charset="0"/>
                <a:cs typeface="Calibri" panose="020F0502020204030204" pitchFamily="34" charset="0"/>
              </a:rPr>
              <a:t>Těšíkova 986/4, Praha 12</a:t>
            </a:r>
          </a:p>
          <a:p>
            <a:pPr lvl="1"/>
            <a:r>
              <a:rPr lang="cs-CZ" sz="24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cppdropin@gmail.com</a:t>
            </a:r>
            <a:r>
              <a:rPr lang="cs-CZ" sz="2400" dirty="0">
                <a:solidFill>
                  <a:srgbClr val="0070C0"/>
                </a:solidFill>
                <a:latin typeface="Calibri" panose="020F0502020204030204" pitchFamily="34" charset="0"/>
                <a:cs typeface="Calibri" panose="020F0502020204030204" pitchFamily="34" charset="0"/>
              </a:rPr>
              <a:t>, </a:t>
            </a:r>
            <a:r>
              <a:rPr lang="cs-CZ" sz="2400" dirty="0">
                <a:solidFill>
                  <a:schemeClr val="tx1"/>
                </a:solidFill>
                <a:latin typeface="Calibri" panose="020F0502020204030204" pitchFamily="34" charset="0"/>
                <a:cs typeface="Calibri" panose="020F0502020204030204" pitchFamily="34" charset="0"/>
              </a:rPr>
              <a:t>734 158 220</a:t>
            </a:r>
          </a:p>
          <a:p>
            <a:pPr lvl="1"/>
            <a:r>
              <a:rPr lang="cs-CZ" sz="2400" dirty="0">
                <a:solidFill>
                  <a:schemeClr val="tx1"/>
                </a:solidFill>
                <a:latin typeface="Calibri" panose="020F0502020204030204" pitchFamily="34" charset="0"/>
                <a:cs typeface="Calibri" panose="020F0502020204030204" pitchFamily="34" charset="0"/>
              </a:rPr>
              <a:t>Instagram: </a:t>
            </a:r>
            <a:r>
              <a:rPr lang="cs-CZ" sz="2400" b="1" dirty="0">
                <a:solidFill>
                  <a:schemeClr val="tx1"/>
                </a:solidFill>
                <a:latin typeface="Calibri" panose="020F0502020204030204" pitchFamily="34" charset="0"/>
                <a:cs typeface="Calibri" panose="020F0502020204030204" pitchFamily="34" charset="0"/>
              </a:rPr>
              <a:t>@</a:t>
            </a:r>
            <a:r>
              <a:rPr lang="cs-CZ" sz="2400" b="1" dirty="0" err="1">
                <a:solidFill>
                  <a:schemeClr val="tx1"/>
                </a:solidFill>
                <a:latin typeface="Calibri" panose="020F0502020204030204" pitchFamily="34" charset="0"/>
                <a:cs typeface="Calibri" panose="020F0502020204030204" pitchFamily="34" charset="0"/>
              </a:rPr>
              <a:t>cppdropin</a:t>
            </a:r>
            <a:r>
              <a:rPr lang="cs-CZ" sz="2400" b="1" dirty="0">
                <a:solidFill>
                  <a:schemeClr val="tx1"/>
                </a:solidFill>
                <a:latin typeface="Calibri" panose="020F0502020204030204" pitchFamily="34" charset="0"/>
                <a:cs typeface="Calibri" panose="020F0502020204030204" pitchFamily="34" charset="0"/>
              </a:rPr>
              <a:t> </a:t>
            </a:r>
          </a:p>
          <a:p>
            <a:endParaRPr lang="cs-CZ" dirty="0"/>
          </a:p>
          <a:p>
            <a:endParaRPr lang="cs-CZ" dirty="0"/>
          </a:p>
        </p:txBody>
      </p:sp>
      <p:sp>
        <p:nvSpPr>
          <p:cNvPr id="7" name="Zástupný obsah 3">
            <a:extLst>
              <a:ext uri="{FF2B5EF4-FFF2-40B4-BE49-F238E27FC236}">
                <a16:creationId xmlns="" xmlns:a16="http://schemas.microsoft.com/office/drawing/2014/main" id="{E732CBB3-FA03-2B60-AA1F-883300BA87DA}"/>
              </a:ext>
            </a:extLst>
          </p:cNvPr>
          <p:cNvSpPr txBox="1">
            <a:spLocks/>
          </p:cNvSpPr>
          <p:nvPr/>
        </p:nvSpPr>
        <p:spPr>
          <a:xfrm>
            <a:off x="581191" y="3016146"/>
            <a:ext cx="5422392" cy="232706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cs-CZ" sz="2000" b="1" dirty="0">
                <a:solidFill>
                  <a:schemeClr val="tx1"/>
                </a:solidFill>
                <a:latin typeface="Calibri" panose="020F0502020204030204" pitchFamily="34" charset="0"/>
                <a:cs typeface="Calibri" panose="020F0502020204030204" pitchFamily="34" charset="0"/>
              </a:rPr>
              <a:t>Linka Bezpečí</a:t>
            </a:r>
          </a:p>
          <a:p>
            <a:pPr lvl="1"/>
            <a:r>
              <a:rPr lang="cs-CZ" sz="2000" dirty="0">
                <a:solidFill>
                  <a:schemeClr val="tx1"/>
                </a:solidFill>
                <a:latin typeface="Calibri" panose="020F0502020204030204" pitchFamily="34" charset="0"/>
                <a:cs typeface="Calibri" panose="020F0502020204030204" pitchFamily="34" charset="0"/>
              </a:rPr>
              <a:t>116 111, </a:t>
            </a:r>
            <a:r>
              <a:rPr lang="cs-CZ" sz="20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https://www.linkabezpeci.cz/chat</a:t>
            </a:r>
            <a:r>
              <a:rPr lang="cs-CZ" sz="2000" dirty="0">
                <a:solidFill>
                  <a:srgbClr val="0070C0"/>
                </a:solidFill>
                <a:latin typeface="Calibri" panose="020F0502020204030204" pitchFamily="34" charset="0"/>
                <a:cs typeface="Calibri" panose="020F0502020204030204" pitchFamily="34" charset="0"/>
              </a:rPr>
              <a:t>  </a:t>
            </a:r>
            <a:endParaRPr lang="cs-CZ" sz="2000" b="1" dirty="0">
              <a:solidFill>
                <a:schemeClr val="tx1"/>
              </a:solidFill>
              <a:latin typeface="Calibri" panose="020F0502020204030204" pitchFamily="34" charset="0"/>
              <a:cs typeface="Calibri" panose="020F0502020204030204" pitchFamily="34" charset="0"/>
            </a:endParaRPr>
          </a:p>
          <a:p>
            <a:r>
              <a:rPr lang="cs-CZ" sz="2000" b="1" dirty="0">
                <a:solidFill>
                  <a:schemeClr val="tx1"/>
                </a:solidFill>
                <a:latin typeface="Calibri" panose="020F0502020204030204" pitchFamily="34" charset="0"/>
                <a:cs typeface="Calibri" panose="020F0502020204030204" pitchFamily="34" charset="0"/>
              </a:rPr>
              <a:t>Rodičovská linka</a:t>
            </a:r>
          </a:p>
          <a:p>
            <a:pPr lvl="1"/>
            <a:r>
              <a:rPr lang="cs-CZ" sz="2000" dirty="0">
                <a:solidFill>
                  <a:schemeClr val="tx1"/>
                </a:solidFill>
                <a:latin typeface="Calibri" panose="020F0502020204030204" pitchFamily="34" charset="0"/>
                <a:cs typeface="Calibri" panose="020F0502020204030204" pitchFamily="34" charset="0"/>
              </a:rPr>
              <a:t>606 021 021</a:t>
            </a:r>
          </a:p>
          <a:p>
            <a:endParaRPr lang="cs-CZ" dirty="0"/>
          </a:p>
          <a:p>
            <a:endParaRPr lang="cs-CZ" dirty="0"/>
          </a:p>
        </p:txBody>
      </p:sp>
    </p:spTree>
    <p:extLst>
      <p:ext uri="{BB962C8B-B14F-4D97-AF65-F5344CB8AC3E}">
        <p14:creationId xmlns:p14="http://schemas.microsoft.com/office/powerpoint/2010/main" val="138984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FD6127F8-9204-FDBF-CE6C-7F0B6F377ECE}"/>
              </a:ext>
            </a:extLst>
          </p:cNvPr>
          <p:cNvSpPr>
            <a:spLocks noGrp="1"/>
          </p:cNvSpPr>
          <p:nvPr>
            <p:ph idx="1"/>
          </p:nvPr>
        </p:nvSpPr>
        <p:spPr>
          <a:xfrm>
            <a:off x="500509" y="2094338"/>
            <a:ext cx="11029615" cy="3678303"/>
          </a:xfrm>
        </p:spPr>
        <p:txBody>
          <a:bodyPr>
            <a:normAutofit/>
          </a:bodyPr>
          <a:lstStyle/>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Využívejte rodičovskou kontrolu – časový limit, záznam aktivit, blokování nevhodných stránek, upozornění na překročení denního </a:t>
            </a:r>
            <a:r>
              <a:rPr lang="cs-CZ" sz="32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limitu, nastavení večerky </a:t>
            </a:r>
            <a:endParaRPr lang="cs-CZ" sz="3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Např.: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Family</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Link, Apple Dětský režim,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Screen</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Time, Microsoft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Family</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Safety</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OurPact</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Norton</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s-CZ" sz="3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Family</a:t>
            </a:r>
            <a:r>
              <a:rPr lang="cs-CZ"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32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cs-CZ" sz="3200" b="1"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My rodiče máme v rukou zdraví našich dětí!!!</a:t>
            </a:r>
            <a:endParaRPr lang="cs-CZ" sz="32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cs-CZ"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Nadpis 1">
            <a:extLst>
              <a:ext uri="{FF2B5EF4-FFF2-40B4-BE49-F238E27FC236}">
                <a16:creationId xmlns="" xmlns:a16="http://schemas.microsoft.com/office/drawing/2014/main" id="{2971C66E-B944-FD3D-27B1-E46D8A8623BF}"/>
              </a:ext>
            </a:extLst>
          </p:cNvPr>
          <p:cNvSpPr>
            <a:spLocks noGrp="1"/>
          </p:cNvSpPr>
          <p:nvPr>
            <p:ph type="title"/>
          </p:nvPr>
        </p:nvSpPr>
        <p:spPr>
          <a:xfrm>
            <a:off x="581192" y="702156"/>
            <a:ext cx="11029616" cy="1013800"/>
          </a:xfrm>
        </p:spPr>
        <p:txBody>
          <a:bodyPr>
            <a:noAutofit/>
          </a:bodyPr>
          <a:lstStyle/>
          <a:p>
            <a:pPr algn="ctr"/>
            <a:r>
              <a:rPr lang="cs-CZ" sz="4500" b="1" dirty="0">
                <a:latin typeface="Calibri" panose="020F0502020204030204" pitchFamily="34" charset="0"/>
                <a:cs typeface="Calibri" panose="020F0502020204030204" pitchFamily="34" charset="0"/>
              </a:rPr>
              <a:t>RODIČOVSKÁ KONTROLA</a:t>
            </a:r>
          </a:p>
        </p:txBody>
      </p:sp>
      <p:pic>
        <p:nvPicPr>
          <p:cNvPr id="6" name="Obrázek 5">
            <a:extLst>
              <a:ext uri="{FF2B5EF4-FFF2-40B4-BE49-F238E27FC236}">
                <a16:creationId xmlns="" xmlns:a16="http://schemas.microsoft.com/office/drawing/2014/main" id="{ED0AD817-C41B-950B-AC18-B01CAEBADDF5}"/>
              </a:ext>
            </a:extLst>
          </p:cNvPr>
          <p:cNvPicPr>
            <a:picLocks noChangeAspect="1"/>
          </p:cNvPicPr>
          <p:nvPr/>
        </p:nvPicPr>
        <p:blipFill>
          <a:blip r:embed="rId2"/>
          <a:stretch>
            <a:fillRect/>
          </a:stretch>
        </p:blipFill>
        <p:spPr>
          <a:xfrm>
            <a:off x="10621073" y="5435600"/>
            <a:ext cx="1422400" cy="1422400"/>
          </a:xfrm>
          <a:prstGeom prst="rect">
            <a:avLst/>
          </a:prstGeom>
        </p:spPr>
      </p:pic>
      <p:pic>
        <p:nvPicPr>
          <p:cNvPr id="8" name="Obrázek 7" descr="Obsah obrázku Písmo, Grafika, logo, text&#10;&#10;Popis byl vytvořen automaticky">
            <a:extLst>
              <a:ext uri="{FF2B5EF4-FFF2-40B4-BE49-F238E27FC236}">
                <a16:creationId xmlns="" xmlns:a16="http://schemas.microsoft.com/office/drawing/2014/main" id="{034B5008-8B0A-FF4A-43D0-DDF6BE6B3AE7}"/>
              </a:ext>
            </a:extLst>
          </p:cNvPr>
          <p:cNvPicPr>
            <a:picLocks noChangeAspect="1"/>
          </p:cNvPicPr>
          <p:nvPr/>
        </p:nvPicPr>
        <p:blipFill>
          <a:blip r:embed="rId3"/>
          <a:stretch>
            <a:fillRect/>
          </a:stretch>
        </p:blipFill>
        <p:spPr>
          <a:xfrm>
            <a:off x="687393" y="5665064"/>
            <a:ext cx="2857500" cy="711200"/>
          </a:xfrm>
          <a:prstGeom prst="rect">
            <a:avLst/>
          </a:prstGeom>
        </p:spPr>
      </p:pic>
    </p:spTree>
    <p:extLst>
      <p:ext uri="{BB962C8B-B14F-4D97-AF65-F5344CB8AC3E}">
        <p14:creationId xmlns:p14="http://schemas.microsoft.com/office/powerpoint/2010/main" val="45092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708ECF3-4DE1-A516-E630-ECA3186DB622}"/>
              </a:ext>
            </a:extLst>
          </p:cNvPr>
          <p:cNvSpPr>
            <a:spLocks noGrp="1"/>
          </p:cNvSpPr>
          <p:nvPr>
            <p:ph type="title"/>
          </p:nvPr>
        </p:nvSpPr>
        <p:spPr/>
        <p:txBody>
          <a:bodyPr>
            <a:normAutofit/>
          </a:bodyPr>
          <a:lstStyle/>
          <a:p>
            <a:pPr algn="ctr"/>
            <a:r>
              <a:rPr lang="cs-CZ" sz="4500" b="1" dirty="0">
                <a:latin typeface="Calibri" panose="020F0502020204030204" pitchFamily="34" charset="0"/>
                <a:cs typeface="Calibri" panose="020F0502020204030204" pitchFamily="34" charset="0"/>
              </a:rPr>
              <a:t>TABÁKOVÉ A NIKOTINOVÉ VÝROBKY </a:t>
            </a:r>
          </a:p>
        </p:txBody>
      </p:sp>
      <p:sp>
        <p:nvSpPr>
          <p:cNvPr id="3" name="Zástupný obsah 2">
            <a:extLst>
              <a:ext uri="{FF2B5EF4-FFF2-40B4-BE49-F238E27FC236}">
                <a16:creationId xmlns="" xmlns:a16="http://schemas.microsoft.com/office/drawing/2014/main" id="{B727A867-C93C-A58D-0B8B-C0F7ECC84AF3}"/>
              </a:ext>
            </a:extLst>
          </p:cNvPr>
          <p:cNvSpPr>
            <a:spLocks noGrp="1"/>
          </p:cNvSpPr>
          <p:nvPr>
            <p:ph idx="1"/>
          </p:nvPr>
        </p:nvSpPr>
        <p:spPr/>
        <p:txBody>
          <a:bodyPr/>
          <a:lstStyle/>
          <a:p>
            <a:r>
              <a:rPr lang="cs-CZ" sz="2000" b="1" dirty="0">
                <a:solidFill>
                  <a:schemeClr val="tx1"/>
                </a:solidFill>
                <a:latin typeface="Calibri" panose="020F0502020204030204" pitchFamily="34" charset="0"/>
                <a:cs typeface="Calibri" panose="020F0502020204030204" pitchFamily="34" charset="0"/>
              </a:rPr>
              <a:t>O jaké výrobky se jedná? </a:t>
            </a:r>
          </a:p>
          <a:p>
            <a:pPr lvl="1"/>
            <a:r>
              <a:rPr lang="cs-CZ" sz="2000" dirty="0">
                <a:solidFill>
                  <a:schemeClr val="tx1"/>
                </a:solidFill>
                <a:latin typeface="Calibri" panose="020F0502020204030204" pitchFamily="34" charset="0"/>
                <a:cs typeface="Calibri" panose="020F0502020204030204" pitchFamily="34" charset="0"/>
              </a:rPr>
              <a:t>Elektronické cigarety</a:t>
            </a:r>
          </a:p>
          <a:p>
            <a:pPr lvl="1"/>
            <a:r>
              <a:rPr lang="cs-CZ" sz="2000" dirty="0">
                <a:solidFill>
                  <a:schemeClr val="tx1"/>
                </a:solidFill>
                <a:latin typeface="Calibri" panose="020F0502020204030204" pitchFamily="34" charset="0"/>
                <a:cs typeface="Calibri" panose="020F0502020204030204" pitchFamily="34" charset="0"/>
              </a:rPr>
              <a:t>Nikotinové </a:t>
            </a:r>
            <a:r>
              <a:rPr lang="cs-CZ" sz="2000" dirty="0" smtClean="0">
                <a:solidFill>
                  <a:schemeClr val="tx1"/>
                </a:solidFill>
                <a:latin typeface="Calibri" panose="020F0502020204030204" pitchFamily="34" charset="0"/>
                <a:cs typeface="Calibri" panose="020F0502020204030204" pitchFamily="34" charset="0"/>
              </a:rPr>
              <a:t>sáčky</a:t>
            </a:r>
          </a:p>
          <a:p>
            <a:pPr lvl="1"/>
            <a:r>
              <a:rPr lang="cs-CZ" sz="2000" dirty="0" smtClean="0">
                <a:solidFill>
                  <a:schemeClr val="tx1"/>
                </a:solidFill>
                <a:latin typeface="Calibri" panose="020F0502020204030204" pitchFamily="34" charset="0"/>
                <a:cs typeface="Calibri" panose="020F0502020204030204" pitchFamily="34" charset="0"/>
              </a:rPr>
              <a:t>Nikotinové žvýkačky </a:t>
            </a:r>
            <a:endParaRPr lang="cs-CZ" sz="2000" dirty="0">
              <a:solidFill>
                <a:schemeClr val="tx1"/>
              </a:solidFill>
              <a:latin typeface="Calibri" panose="020F0502020204030204" pitchFamily="34" charset="0"/>
              <a:cs typeface="Calibri" panose="020F0502020204030204" pitchFamily="34" charset="0"/>
            </a:endParaRPr>
          </a:p>
          <a:p>
            <a:pPr lvl="1"/>
            <a:endParaRPr lang="cs-CZ" dirty="0">
              <a:solidFill>
                <a:schemeClr val="tx1"/>
              </a:solidFill>
              <a:latin typeface="Calibri" panose="020F0502020204030204" pitchFamily="34" charset="0"/>
              <a:cs typeface="Calibri" panose="020F0502020204030204" pitchFamily="34" charset="0"/>
            </a:endParaRPr>
          </a:p>
        </p:txBody>
      </p:sp>
      <p:pic>
        <p:nvPicPr>
          <p:cNvPr id="4" name="object 3">
            <a:extLst>
              <a:ext uri="{FF2B5EF4-FFF2-40B4-BE49-F238E27FC236}">
                <a16:creationId xmlns="" xmlns:a16="http://schemas.microsoft.com/office/drawing/2014/main" id="{0EA55C69-AF95-448A-302C-91E58A4A80CC}"/>
              </a:ext>
            </a:extLst>
          </p:cNvPr>
          <p:cNvPicPr/>
          <p:nvPr/>
        </p:nvPicPr>
        <p:blipFill>
          <a:blip r:embed="rId2" cstate="print"/>
          <a:stretch>
            <a:fillRect/>
          </a:stretch>
        </p:blipFill>
        <p:spPr>
          <a:xfrm>
            <a:off x="4396493" y="2264201"/>
            <a:ext cx="665152" cy="4011287"/>
          </a:xfrm>
          <a:prstGeom prst="rect">
            <a:avLst/>
          </a:prstGeom>
        </p:spPr>
      </p:pic>
      <p:pic>
        <p:nvPicPr>
          <p:cNvPr id="5" name="object 2">
            <a:extLst>
              <a:ext uri="{FF2B5EF4-FFF2-40B4-BE49-F238E27FC236}">
                <a16:creationId xmlns="" xmlns:a16="http://schemas.microsoft.com/office/drawing/2014/main" id="{7B597963-57ED-820F-88ED-11B1125B66A8}"/>
              </a:ext>
            </a:extLst>
          </p:cNvPr>
          <p:cNvPicPr/>
          <p:nvPr/>
        </p:nvPicPr>
        <p:blipFill>
          <a:blip r:embed="rId3" cstate="print"/>
          <a:stretch>
            <a:fillRect/>
          </a:stretch>
        </p:blipFill>
        <p:spPr>
          <a:xfrm>
            <a:off x="5644799" y="3762828"/>
            <a:ext cx="2864790" cy="180292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858" y="3762828"/>
            <a:ext cx="248126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18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a:extLst>
              <a:ext uri="{FF2B5EF4-FFF2-40B4-BE49-F238E27FC236}">
                <a16:creationId xmlns="" xmlns:a16="http://schemas.microsoft.com/office/drawing/2014/main" id="{28B06089-3D80-EA0E-C246-041F71CECE10}"/>
              </a:ext>
            </a:extLst>
          </p:cNvPr>
          <p:cNvPicPr/>
          <p:nvPr/>
        </p:nvPicPr>
        <p:blipFill>
          <a:blip r:embed="rId2" cstate="print"/>
          <a:stretch>
            <a:fillRect/>
          </a:stretch>
        </p:blipFill>
        <p:spPr>
          <a:xfrm>
            <a:off x="9851969" y="1813305"/>
            <a:ext cx="2384771" cy="2277205"/>
          </a:xfrm>
          <a:prstGeom prst="rect">
            <a:avLst/>
          </a:prstGeom>
        </p:spPr>
      </p:pic>
      <p:sp>
        <p:nvSpPr>
          <p:cNvPr id="2" name="Nadpis 1">
            <a:extLst>
              <a:ext uri="{FF2B5EF4-FFF2-40B4-BE49-F238E27FC236}">
                <a16:creationId xmlns="" xmlns:a16="http://schemas.microsoft.com/office/drawing/2014/main" id="{6E4F6877-10EF-C96E-D398-AAF565DA00C7}"/>
              </a:ext>
            </a:extLst>
          </p:cNvPr>
          <p:cNvSpPr>
            <a:spLocks noGrp="1"/>
          </p:cNvSpPr>
          <p:nvPr>
            <p:ph type="title"/>
          </p:nvPr>
        </p:nvSpPr>
        <p:spPr/>
        <p:txBody>
          <a:bodyPr>
            <a:normAutofit/>
          </a:bodyPr>
          <a:lstStyle/>
          <a:p>
            <a:pPr algn="ctr"/>
            <a:r>
              <a:rPr lang="cs-CZ" sz="4500" b="1" dirty="0">
                <a:latin typeface="Calibri" panose="020F0502020204030204" pitchFamily="34" charset="0"/>
                <a:cs typeface="Calibri" panose="020F0502020204030204" pitchFamily="34" charset="0"/>
              </a:rPr>
              <a:t>ELEKTRONICKÉ </a:t>
            </a:r>
            <a:r>
              <a:rPr lang="cs-CZ" sz="4500" b="1" dirty="0" err="1">
                <a:latin typeface="Calibri" panose="020F0502020204030204" pitchFamily="34" charset="0"/>
                <a:cs typeface="Calibri" panose="020F0502020204030204" pitchFamily="34" charset="0"/>
              </a:rPr>
              <a:t>CIGARETy</a:t>
            </a:r>
            <a:r>
              <a:rPr lang="cs-CZ" sz="4500" b="1" dirty="0">
                <a:latin typeface="Calibri" panose="020F0502020204030204" pitchFamily="34" charset="0"/>
                <a:cs typeface="Calibri" panose="020F0502020204030204" pitchFamily="34" charset="0"/>
              </a:rPr>
              <a:t> </a:t>
            </a:r>
          </a:p>
        </p:txBody>
      </p:sp>
      <p:sp>
        <p:nvSpPr>
          <p:cNvPr id="3" name="Zástupný obsah 2">
            <a:extLst>
              <a:ext uri="{FF2B5EF4-FFF2-40B4-BE49-F238E27FC236}">
                <a16:creationId xmlns="" xmlns:a16="http://schemas.microsoft.com/office/drawing/2014/main" id="{57651658-F82B-2A4F-C30C-CF6C54F0F2ED}"/>
              </a:ext>
            </a:extLst>
          </p:cNvPr>
          <p:cNvSpPr>
            <a:spLocks noGrp="1"/>
          </p:cNvSpPr>
          <p:nvPr>
            <p:ph idx="1"/>
          </p:nvPr>
        </p:nvSpPr>
        <p:spPr>
          <a:xfrm>
            <a:off x="383967" y="2951907"/>
            <a:ext cx="11029615" cy="2940787"/>
          </a:xfrm>
        </p:spPr>
        <p:txBody>
          <a:bodyPr>
            <a:noAutofit/>
          </a:bodyPr>
          <a:lstStyle/>
          <a:p>
            <a:r>
              <a:rPr lang="cs-CZ" sz="2400" b="1" dirty="0">
                <a:solidFill>
                  <a:schemeClr val="tx1"/>
                </a:solidFill>
                <a:latin typeface="Calibri" panose="020F0502020204030204" pitchFamily="34" charset="0"/>
                <a:cs typeface="Calibri" panose="020F0502020204030204" pitchFamily="34" charset="0"/>
              </a:rPr>
              <a:t>Co je elektronická cigareta?</a:t>
            </a:r>
          </a:p>
          <a:p>
            <a:pPr lvl="1"/>
            <a:r>
              <a:rPr lang="cs-CZ" sz="2400" dirty="0">
                <a:solidFill>
                  <a:schemeClr val="tx1"/>
                </a:solidFill>
                <a:latin typeface="Calibri" panose="020F0502020204030204" pitchFamily="34" charset="0"/>
                <a:cs typeface="Calibri" panose="020F0502020204030204" pitchFamily="34" charset="0"/>
              </a:rPr>
              <a:t>Elektronické zařízení na inhalování aerosolu připomínajícího kouř </a:t>
            </a:r>
          </a:p>
          <a:p>
            <a:pPr lvl="1"/>
            <a:r>
              <a:rPr lang="cs-CZ" sz="2400" dirty="0">
                <a:solidFill>
                  <a:schemeClr val="tx1"/>
                </a:solidFill>
                <a:latin typeface="Calibri" panose="020F0502020204030204" pitchFamily="34" charset="0"/>
                <a:cs typeface="Calibri" panose="020F0502020204030204" pitchFamily="34" charset="0"/>
              </a:rPr>
              <a:t>Slangově </a:t>
            </a:r>
            <a:r>
              <a:rPr lang="cs-CZ" sz="2400" dirty="0" err="1">
                <a:solidFill>
                  <a:schemeClr val="tx1"/>
                </a:solidFill>
                <a:latin typeface="Calibri" panose="020F0502020204030204" pitchFamily="34" charset="0"/>
                <a:cs typeface="Calibri" panose="020F0502020204030204" pitchFamily="34" charset="0"/>
              </a:rPr>
              <a:t>vapo</a:t>
            </a:r>
            <a:r>
              <a:rPr lang="cs-CZ" sz="2400" dirty="0">
                <a:solidFill>
                  <a:schemeClr val="tx1"/>
                </a:solidFill>
                <a:latin typeface="Calibri" panose="020F0502020204030204" pitchFamily="34" charset="0"/>
                <a:cs typeface="Calibri" panose="020F0502020204030204" pitchFamily="34" charset="0"/>
              </a:rPr>
              <a:t>, </a:t>
            </a:r>
            <a:r>
              <a:rPr lang="cs-CZ" sz="2400" dirty="0" err="1">
                <a:solidFill>
                  <a:schemeClr val="tx1"/>
                </a:solidFill>
                <a:latin typeface="Calibri" panose="020F0502020204030204" pitchFamily="34" charset="0"/>
                <a:cs typeface="Calibri" panose="020F0502020204030204" pitchFamily="34" charset="0"/>
              </a:rPr>
              <a:t>vape</a:t>
            </a:r>
            <a:r>
              <a:rPr lang="cs-CZ" sz="2400" dirty="0">
                <a:solidFill>
                  <a:schemeClr val="tx1"/>
                </a:solidFill>
                <a:latin typeface="Calibri" panose="020F0502020204030204" pitchFamily="34" charset="0"/>
                <a:cs typeface="Calibri" panose="020F0502020204030204" pitchFamily="34" charset="0"/>
              </a:rPr>
              <a:t>, </a:t>
            </a:r>
            <a:r>
              <a:rPr lang="cs-CZ" sz="2400" dirty="0" err="1">
                <a:solidFill>
                  <a:schemeClr val="tx1"/>
                </a:solidFill>
                <a:latin typeface="Calibri" panose="020F0502020204030204" pitchFamily="34" charset="0"/>
                <a:cs typeface="Calibri" panose="020F0502020204030204" pitchFamily="34" charset="0"/>
              </a:rPr>
              <a:t>vapka</a:t>
            </a:r>
            <a:r>
              <a:rPr lang="cs-CZ" sz="2400" dirty="0">
                <a:solidFill>
                  <a:schemeClr val="tx1"/>
                </a:solidFill>
                <a:latin typeface="Calibri" panose="020F0502020204030204" pitchFamily="34" charset="0"/>
                <a:cs typeface="Calibri" panose="020F0502020204030204" pitchFamily="34" charset="0"/>
              </a:rPr>
              <a:t>, </a:t>
            </a:r>
            <a:r>
              <a:rPr lang="cs-CZ" sz="2400" dirty="0" err="1">
                <a:solidFill>
                  <a:schemeClr val="tx1"/>
                </a:solidFill>
                <a:latin typeface="Calibri" panose="020F0502020204030204" pitchFamily="34" charset="0"/>
                <a:cs typeface="Calibri" panose="020F0502020204030204" pitchFamily="34" charset="0"/>
              </a:rPr>
              <a:t>vapík</a:t>
            </a:r>
            <a:r>
              <a:rPr lang="cs-CZ" sz="2400" dirty="0">
                <a:solidFill>
                  <a:schemeClr val="tx1"/>
                </a:solidFill>
                <a:latin typeface="Calibri" panose="020F0502020204030204" pitchFamily="34" charset="0"/>
                <a:cs typeface="Calibri" panose="020F0502020204030204" pitchFamily="34" charset="0"/>
              </a:rPr>
              <a:t>, elektronka </a:t>
            </a:r>
          </a:p>
          <a:p>
            <a:r>
              <a:rPr lang="cs-CZ" sz="2400" b="1" dirty="0">
                <a:solidFill>
                  <a:schemeClr val="tx1"/>
                </a:solidFill>
                <a:latin typeface="Calibri" panose="020F0502020204030204" pitchFamily="34" charset="0"/>
                <a:cs typeface="Calibri" panose="020F0502020204030204" pitchFamily="34" charset="0"/>
              </a:rPr>
              <a:t>Princip vaporizace tekutiny (e-</a:t>
            </a:r>
            <a:r>
              <a:rPr lang="cs-CZ" sz="2400" b="1" dirty="0" err="1">
                <a:solidFill>
                  <a:schemeClr val="tx1"/>
                </a:solidFill>
                <a:latin typeface="Calibri" panose="020F0502020204030204" pitchFamily="34" charset="0"/>
                <a:cs typeface="Calibri" panose="020F0502020204030204" pitchFamily="34" charset="0"/>
              </a:rPr>
              <a:t>liquid</a:t>
            </a:r>
            <a:r>
              <a:rPr lang="cs-CZ" sz="2400" b="1" dirty="0">
                <a:solidFill>
                  <a:schemeClr val="tx1"/>
                </a:solidFill>
                <a:latin typeface="Calibri" panose="020F0502020204030204" pitchFamily="34" charset="0"/>
                <a:cs typeface="Calibri" panose="020F0502020204030204" pitchFamily="34" charset="0"/>
              </a:rPr>
              <a:t>) pomocí žhavící spirálky za teploty 100 – 250 °C</a:t>
            </a:r>
          </a:p>
          <a:p>
            <a:r>
              <a:rPr lang="cs-CZ" sz="2400" b="1" dirty="0">
                <a:solidFill>
                  <a:schemeClr val="tx1"/>
                </a:solidFill>
                <a:latin typeface="Calibri" panose="020F0502020204030204" pitchFamily="34" charset="0"/>
                <a:cs typeface="Calibri" panose="020F0502020204030204" pitchFamily="34" charset="0"/>
              </a:rPr>
              <a:t>E-</a:t>
            </a:r>
            <a:r>
              <a:rPr lang="cs-CZ" sz="2400" b="1" dirty="0" err="1">
                <a:solidFill>
                  <a:schemeClr val="tx1"/>
                </a:solidFill>
                <a:latin typeface="Calibri" panose="020F0502020204030204" pitchFamily="34" charset="0"/>
                <a:cs typeface="Calibri" panose="020F0502020204030204" pitchFamily="34" charset="0"/>
              </a:rPr>
              <a:t>liquid</a:t>
            </a:r>
            <a:r>
              <a:rPr lang="cs-CZ" sz="2400" b="1" dirty="0">
                <a:solidFill>
                  <a:schemeClr val="tx1"/>
                </a:solidFill>
                <a:latin typeface="Calibri" panose="020F0502020204030204" pitchFamily="34" charset="0"/>
                <a:cs typeface="Calibri" panose="020F0502020204030204" pitchFamily="34" charset="0"/>
              </a:rPr>
              <a:t> </a:t>
            </a:r>
            <a:r>
              <a:rPr lang="cs-CZ" sz="2400" b="1" dirty="0">
                <a:solidFill>
                  <a:schemeClr val="tx1"/>
                </a:solidFill>
                <a:latin typeface="Calibri" panose="020F0502020204030204" pitchFamily="34" charset="0"/>
                <a:cs typeface="Calibri" panose="020F0502020204030204" pitchFamily="34" charset="0"/>
                <a:sym typeface="Wingdings" pitchFamily="2" charset="2"/>
              </a:rPr>
              <a:t> </a:t>
            </a:r>
            <a:r>
              <a:rPr lang="cs-CZ" sz="2400" dirty="0">
                <a:solidFill>
                  <a:schemeClr val="tx1"/>
                </a:solidFill>
                <a:latin typeface="Calibri" panose="020F0502020204030204" pitchFamily="34" charset="0"/>
                <a:cs typeface="Calibri" panose="020F0502020204030204" pitchFamily="34" charset="0"/>
                <a:sym typeface="Wingdings" pitchFamily="2" charset="2"/>
              </a:rPr>
              <a:t>mnoho příchutí, potravinářská aromata  schváleno pro potraviny, ale </a:t>
            </a:r>
            <a:r>
              <a:rPr lang="cs-CZ" sz="2400" dirty="0" smtClean="0">
                <a:solidFill>
                  <a:schemeClr val="tx1"/>
                </a:solidFill>
                <a:latin typeface="Calibri" panose="020F0502020204030204" pitchFamily="34" charset="0"/>
                <a:cs typeface="Calibri" panose="020F0502020204030204" pitchFamily="34" charset="0"/>
                <a:sym typeface="Wingdings" pitchFamily="2" charset="2"/>
              </a:rPr>
              <a:t>stále nevíme</a:t>
            </a:r>
            <a:r>
              <a:rPr lang="cs-CZ" sz="2400" dirty="0">
                <a:solidFill>
                  <a:schemeClr val="tx1"/>
                </a:solidFill>
                <a:latin typeface="Calibri" panose="020F0502020204030204" pitchFamily="34" charset="0"/>
                <a:cs typeface="Calibri" panose="020F0502020204030204" pitchFamily="34" charset="0"/>
                <a:sym typeface="Wingdings" pitchFamily="2" charset="2"/>
              </a:rPr>
              <a:t>, co se stane, když se aromata zahřejí a poté se vdechují  chybí studie </a:t>
            </a:r>
          </a:p>
          <a:p>
            <a:r>
              <a:rPr lang="cs-CZ"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Příchutě často spojovány s něčím sladkým – ovoce, cukrová vata, sladkosti </a:t>
            </a:r>
            <a:endParaRPr lang="cs-CZ"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70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B373F125-DEF3-41D6-9918-AB21A2ACC3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1E9F226-EB6E-48C9-ADDA-636DE4BF4E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 xmlns:a16="http://schemas.microsoft.com/office/drawing/2014/main" id="{9B11A9AF-916E-8AC5-49E9-DDE3CAAEB599}"/>
              </a:ext>
            </a:extLst>
          </p:cNvPr>
          <p:cNvSpPr>
            <a:spLocks noGrp="1"/>
          </p:cNvSpPr>
          <p:nvPr>
            <p:ph type="title"/>
          </p:nvPr>
        </p:nvSpPr>
        <p:spPr>
          <a:xfrm>
            <a:off x="959157" y="1113764"/>
            <a:ext cx="3269749" cy="4624327"/>
          </a:xfrm>
        </p:spPr>
        <p:txBody>
          <a:bodyPr anchor="ctr">
            <a:normAutofit/>
          </a:bodyPr>
          <a:lstStyle/>
          <a:p>
            <a:r>
              <a:rPr lang="cs-CZ" sz="3600" b="1" dirty="0">
                <a:solidFill>
                  <a:srgbClr val="FFFFFF"/>
                </a:solidFill>
                <a:latin typeface="Calibri" panose="020F0502020204030204" pitchFamily="34" charset="0"/>
                <a:cs typeface="Calibri" panose="020F0502020204030204" pitchFamily="34" charset="0"/>
              </a:rPr>
              <a:t>Jednorázová</a:t>
            </a:r>
            <a:br>
              <a:rPr lang="cs-CZ" sz="3600" b="1" dirty="0">
                <a:solidFill>
                  <a:srgbClr val="FFFFFF"/>
                </a:solidFill>
                <a:latin typeface="Calibri" panose="020F0502020204030204" pitchFamily="34" charset="0"/>
                <a:cs typeface="Calibri" panose="020F0502020204030204" pitchFamily="34" charset="0"/>
              </a:rPr>
            </a:br>
            <a:r>
              <a:rPr lang="cs-CZ" sz="3600" b="1" dirty="0">
                <a:solidFill>
                  <a:srgbClr val="FFFFFF"/>
                </a:solidFill>
                <a:latin typeface="Calibri" panose="020F0502020204030204" pitchFamily="34" charset="0"/>
                <a:cs typeface="Calibri" panose="020F0502020204030204" pitchFamily="34" charset="0"/>
              </a:rPr>
              <a:t>e-cigareta</a:t>
            </a:r>
            <a:r>
              <a:rPr lang="cs-CZ" sz="3200" dirty="0">
                <a:solidFill>
                  <a:srgbClr val="FFFFFF"/>
                </a:solidFill>
              </a:rPr>
              <a:t/>
            </a:r>
            <a:br>
              <a:rPr lang="cs-CZ" sz="3200" dirty="0">
                <a:solidFill>
                  <a:srgbClr val="FFFFFF"/>
                </a:solidFill>
              </a:rPr>
            </a:br>
            <a:endParaRPr lang="cs-CZ" sz="3200" dirty="0">
              <a:solidFill>
                <a:srgbClr val="FFFFFF"/>
              </a:solidFill>
            </a:endParaRPr>
          </a:p>
        </p:txBody>
      </p:sp>
      <p:pic>
        <p:nvPicPr>
          <p:cNvPr id="4" name="object 2">
            <a:extLst>
              <a:ext uri="{FF2B5EF4-FFF2-40B4-BE49-F238E27FC236}">
                <a16:creationId xmlns="" xmlns:a16="http://schemas.microsoft.com/office/drawing/2014/main" id="{C130B8F4-AFD8-F5FE-FC84-627D4EFB9B29}"/>
              </a:ext>
            </a:extLst>
          </p:cNvPr>
          <p:cNvPicPr/>
          <p:nvPr/>
        </p:nvPicPr>
        <p:blipFill>
          <a:blip r:embed="rId2" cstate="print"/>
          <a:stretch>
            <a:fillRect/>
          </a:stretch>
        </p:blipFill>
        <p:spPr>
          <a:xfrm>
            <a:off x="5840884" y="430827"/>
            <a:ext cx="5175555" cy="5990199"/>
          </a:xfrm>
          <a:prstGeom prst="rect">
            <a:avLst/>
          </a:prstGeom>
        </p:spPr>
      </p:pic>
    </p:spTree>
    <p:extLst>
      <p:ext uri="{BB962C8B-B14F-4D97-AF65-F5344CB8AC3E}">
        <p14:creationId xmlns:p14="http://schemas.microsoft.com/office/powerpoint/2010/main" val="3750661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a">
  <a:themeElements>
    <a:clrScheme name="Vlastní 8">
      <a:dk1>
        <a:srgbClr val="000000"/>
      </a:dk1>
      <a:lt1>
        <a:srgbClr val="FFFFFF"/>
      </a:lt1>
      <a:dk2>
        <a:srgbClr val="3D3D3D"/>
      </a:dk2>
      <a:lt2>
        <a:srgbClr val="EBEBEB"/>
      </a:lt2>
      <a:accent1>
        <a:srgbClr val="941100"/>
      </a:accent1>
      <a:accent2>
        <a:srgbClr val="941100"/>
      </a:accent2>
      <a:accent3>
        <a:srgbClr val="941100"/>
      </a:accent3>
      <a:accent4>
        <a:srgbClr val="941100"/>
      </a:accent4>
      <a:accent5>
        <a:srgbClr val="66B1CE"/>
      </a:accent5>
      <a:accent6>
        <a:srgbClr val="40619D"/>
      </a:accent6>
      <a:hlink>
        <a:srgbClr val="828282"/>
      </a:hlink>
      <a:folHlink>
        <a:srgbClr val="A5A5A5"/>
      </a:folHlink>
    </a:clrScheme>
    <a:fontScheme name="Dividend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a">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2837</TotalTime>
  <Words>2540</Words>
  <Application>Microsoft Office PowerPoint</Application>
  <PresentationFormat>Vlastní</PresentationFormat>
  <Paragraphs>355</Paragraphs>
  <Slides>52</Slides>
  <Notes>11</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Dividenda</vt:lpstr>
      <vt:lpstr>Prevence závislostí u současné generace dětí na ZŠ a nové návykové látkY</vt:lpstr>
      <vt:lpstr>SOCIÁLNÍ SÍTĚ A PREZENTACE NÁVYKOVÝCH LÁTEK</vt:lpstr>
      <vt:lpstr>GENERACE ALFA</vt:lpstr>
      <vt:lpstr>DIGITÁLNÍ ZÁVISLOST</vt:lpstr>
      <vt:lpstr>DIGITÁLNÍ ZÁVISLOST – CO MŮŽE UDĚLAT RODIČ?</vt:lpstr>
      <vt:lpstr>RODIČOVSKÁ KONTROLA</vt:lpstr>
      <vt:lpstr>TABÁKOVÉ A NIKOTINOVÉ VÝROBKY </vt:lpstr>
      <vt:lpstr>ELEKTRONICKÉ CIGARETy </vt:lpstr>
      <vt:lpstr>Jednorázová e-cigareta </vt:lpstr>
      <vt:lpstr>ELEKTRONICKÉ CIGARETy – CO ŘÍKÁME DĚTEM?</vt:lpstr>
      <vt:lpstr>NIKOTINOVÉ SÁČKY</vt:lpstr>
      <vt:lpstr>SLOŽENÍ NIKOTINOVÉHO SÁČKU</vt:lpstr>
      <vt:lpstr>NIKOTINOVÉ SÁČKY– CO ŘÍKÁME DĚTEM?</vt:lpstr>
      <vt:lpstr>V ČEM JE KOLIK NIKOTINU? </vt:lpstr>
      <vt:lpstr>Výrobci cílí na naše děti!!!   Výrobky jsou barevné, s obrázky, voní a mají sladké ovocné příchutě.   Výrobky jsou cenově dostupné.   Závislost vzniká brzy, za 2-3 týdny se mohou objevovat abstinenční příznaky</vt:lpstr>
      <vt:lpstr>KRATOM</vt:lpstr>
      <vt:lpstr>ÚČINKY KRATOMU</vt:lpstr>
      <vt:lpstr>RIZIKA UŽÍVÁNÍ</vt:lpstr>
      <vt:lpstr>HHC, THC, CBD a další </vt:lpstr>
      <vt:lpstr>CBD</vt:lpstr>
      <vt:lpstr>ÚČINKY CBD</vt:lpstr>
      <vt:lpstr>THC- marihuana</vt:lpstr>
      <vt:lpstr>ÚČINKY THC</vt:lpstr>
      <vt:lpstr>HHC </vt:lpstr>
      <vt:lpstr>UŽÍVÁNÍ A DOSTUPNOST HHC</vt:lpstr>
      <vt:lpstr>DALŠÍ KANABINOIDY</vt:lpstr>
      <vt:lpstr>MUSCIMOL</vt:lpstr>
      <vt:lpstr>BONBONY s MUSCIMOLEM</vt:lpstr>
      <vt:lpstr>KOFEIN A ENERGETICKÉ NÁPOJE- jedná se o zákazu prodeje dětem</vt:lpstr>
      <vt:lpstr>ENERGETICKÉ NÁPOJE – RIZIKA U DĚTÍ</vt:lpstr>
      <vt:lpstr>RIZIKA ENERGETICKÝCH NÁPOJŮ</vt:lpstr>
      <vt:lpstr>ŠŇUPACÍ KOFEIN</vt:lpstr>
      <vt:lpstr>JAK MLUVIT S DĚTMI O ENERGETICKÝCH NÁPOJÍCH?</vt:lpstr>
      <vt:lpstr>JAK VYSVĚTLIT RIZIKA ENERGETICKÝCH NÁPOJŮ DĚTEM?</vt:lpstr>
      <vt:lpstr>JAK S DĚTMI MLUVIT O NÁROČNÝCH TÉMATECH:   NÁVYKOVé LÁTKy</vt:lpstr>
      <vt:lpstr>JAK S DĚTMI OTEVÍRAT NÁROČNÁ TÉMATA?</vt:lpstr>
      <vt:lpstr>JAK BY MĚL S DÍTĚTEM MLUVIT RODIČ?</vt:lpstr>
      <vt:lpstr>ČEHO SE VYVAROVAT?</vt:lpstr>
      <vt:lpstr>CO NAOPAK ŘÍKAT?</vt:lpstr>
      <vt:lpstr>CO NAOPAK ŘÍKAT?</vt:lpstr>
      <vt:lpstr>JAK POZNÁM, ŽE DÍTĚ NĚCO UŽÍVÁ?</vt:lpstr>
      <vt:lpstr>CO MÁM DĚLAT, POKUD DÍTĚ UŽÍVÁ VE ŠKOLE?</vt:lpstr>
      <vt:lpstr>CO MÁM DĚLAT, POKUD SE MI DÍTĚ SVĚŘÍ S TÍM, ŽE UŽÍVÁ?</vt:lpstr>
      <vt:lpstr>CO MÁM DĚLAT, POKUD SE MI DÍTĚ SVĚŘÍ S TÍM, ŽE UŽÍVÁ?</vt:lpstr>
      <vt:lpstr>NEBEZPEČNÉ KOMBINACE  A HARM REDUCTION</vt:lpstr>
      <vt:lpstr>HARM REDUCTION V RÁMCI PREVENCE ČI TŘÍDNICKÝCH HODIN</vt:lpstr>
      <vt:lpstr>NEBEZPEČNÉ KOMBINACE - ALKOHOL</vt:lpstr>
      <vt:lpstr>NEBEZPEČNÉ KOMBINACE – OSTATNÍ LÁTKY</vt:lpstr>
      <vt:lpstr>UŽITEČNÉ KONTAKTY</vt:lpstr>
      <vt:lpstr>UŽITEČNÉ KONTAKTY</vt:lpstr>
      <vt:lpstr>UŽITEČNÉ KONTAKTY</vt:lpstr>
      <vt:lpstr>UŽITEČNÉ KONTAKTY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návykové látky u dospívajících</dc:title>
  <dc:creator>Justýna Zahradilová</dc:creator>
  <cp:lastModifiedBy>Nováková Barbora</cp:lastModifiedBy>
  <cp:revision>412</cp:revision>
  <dcterms:created xsi:type="dcterms:W3CDTF">2023-08-17T12:49:30Z</dcterms:created>
  <dcterms:modified xsi:type="dcterms:W3CDTF">2024-11-25T09:28:00Z</dcterms:modified>
</cp:coreProperties>
</file>